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2"/>
  </p:sldMasterIdLst>
  <p:notesMasterIdLst>
    <p:notesMasterId r:id="rId13"/>
  </p:notesMasterIdLst>
  <p:sldIdLst>
    <p:sldId id="256" r:id="rId3"/>
    <p:sldId id="258" r:id="rId4"/>
    <p:sldId id="260" r:id="rId5"/>
    <p:sldId id="261" r:id="rId6"/>
    <p:sldId id="263" r:id="rId7"/>
    <p:sldId id="262" r:id="rId8"/>
    <p:sldId id="264" r:id="rId9"/>
    <p:sldId id="266" r:id="rId10"/>
    <p:sldId id="265" r:id="rId11"/>
    <p:sldId id="257" r:id="rId12"/>
  </p:sldIdLst>
  <p:sldSz cx="12192000" cy="6858000"/>
  <p:notesSz cx="6858000" cy="9144000"/>
  <p:embeddedFontLst>
    <p:embeddedFont>
      <p:font typeface="나눔바른고딕" panose="020B0603020101020101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EF4"/>
    <a:srgbClr val="005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74410" autoAdjust="0"/>
  </p:normalViewPr>
  <p:slideViewPr>
    <p:cSldViewPr snapToGrid="0" showGuides="1">
      <p:cViewPr>
        <p:scale>
          <a:sx n="125" d="100"/>
          <a:sy n="125" d="100"/>
        </p:scale>
        <p:origin x="102" y="-792"/>
      </p:cViewPr>
      <p:guideLst>
        <p:guide pos="3840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D8A14-BE8F-4DD8-802D-60AD97AC9D28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713D7-E395-4CB8-A1F4-8C06B977A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41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Behance </a:t>
            </a:r>
            <a:r>
              <a:rPr lang="ko-KR" altLang="en-US" dirty="0"/>
              <a:t>어플리케이션 개선방안을 발표할 김혜원입니다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713D7-E395-4CB8-A1F4-8C06B977A7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76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저는</a:t>
            </a:r>
            <a:r>
              <a:rPr lang="en-US" altLang="ko-KR" dirty="0"/>
              <a:t> Behance</a:t>
            </a:r>
            <a:r>
              <a:rPr lang="ko-KR" altLang="en-US" dirty="0"/>
              <a:t>라는 어플리케이션을 모르시는 분을 위해 어떤 어플리케이션인지 소개하고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가장 주력으로 제공하는 서비스는 무엇인지</a:t>
            </a:r>
            <a:r>
              <a:rPr lang="en-US" altLang="ko-KR" dirty="0"/>
              <a:t>, </a:t>
            </a:r>
            <a:r>
              <a:rPr lang="ko-KR" altLang="en-US" dirty="0"/>
              <a:t>그리고 차후</a:t>
            </a:r>
            <a:r>
              <a:rPr lang="en-US" altLang="ko-KR" dirty="0"/>
              <a:t>, </a:t>
            </a:r>
            <a:r>
              <a:rPr lang="ko-KR" altLang="en-US" dirty="0"/>
              <a:t>어떠한 방향으로 개선되었으면 하는지를 중심으로 발표를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713D7-E395-4CB8-A1F4-8C06B977A7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200" b="0" dirty="0"/>
              <a:t>Behance(</a:t>
            </a:r>
            <a:r>
              <a:rPr lang="ko-KR" altLang="en-US" sz="1200" b="0" dirty="0" err="1"/>
              <a:t>비핸스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는 </a:t>
            </a:r>
            <a:r>
              <a:rPr lang="en-US" altLang="ko-KR" sz="1200" b="0" dirty="0"/>
              <a:t>Adobe(</a:t>
            </a:r>
            <a:r>
              <a:rPr lang="ko-KR" altLang="en-US" sz="1200" b="0" dirty="0" err="1"/>
              <a:t>어도비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사에서 제공하는 무료 온라인 웹사이트입니다</a:t>
            </a:r>
            <a:r>
              <a:rPr lang="en-US" altLang="ko-KR" sz="1200" b="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200" b="0" dirty="0"/>
              <a:t>Adobe</a:t>
            </a:r>
            <a:r>
              <a:rPr lang="ko-KR" altLang="en-US" sz="1200" b="0" dirty="0"/>
              <a:t>사의 클라우드 서비스를 통해 제작한 작품들을 전시 및 검색하는 것이 서비스의 주 기능이며</a:t>
            </a:r>
            <a:r>
              <a:rPr lang="en-US" altLang="ko-KR" sz="1200" b="0" dirty="0"/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200" b="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200" b="0" dirty="0"/>
              <a:t>특히 </a:t>
            </a:r>
            <a:r>
              <a:rPr lang="ko-KR" altLang="en-US" sz="1200" b="0" dirty="0" err="1"/>
              <a:t>어도비</a:t>
            </a:r>
            <a:r>
              <a:rPr lang="ko-KR" altLang="en-US" sz="1200" b="0" dirty="0"/>
              <a:t> 사의 서비스를 사용하는 다양한 스타일의 디자이너들이 지속적으로 새로운 결과물을 업로드 한다는 점에서</a:t>
            </a:r>
            <a:r>
              <a:rPr lang="en-US" altLang="ko-KR" sz="1200" b="0" dirty="0"/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200" b="0" dirty="0"/>
              <a:t>다양하고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트랜디할</a:t>
            </a:r>
            <a:r>
              <a:rPr lang="ko-KR" altLang="en-US" sz="1200" b="0" dirty="0"/>
              <a:t> 뿐 아니라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질 높은 결과물들이 올라온다는 장점을 갖는 웹사이트 입니다</a:t>
            </a:r>
            <a:r>
              <a:rPr lang="en-US" altLang="ko-KR" sz="1200" b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713D7-E395-4CB8-A1F4-8C06B977A7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13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주 서비스는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Adobe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프로그램을 통해 제작한 서비스를 업로드 하고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이들 중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자신이 원하는 이미지를 검색하며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무드보드에 저장 혹은 공유 하는 등의 서비스입니다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dirty="0"/>
          </a:p>
          <a:p>
            <a:r>
              <a:rPr lang="ko-KR" altLang="en-US" dirty="0"/>
              <a:t>실제 화면을 보면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가장 먼저 </a:t>
            </a:r>
            <a:r>
              <a:rPr lang="en-US" altLang="ko-KR" dirty="0"/>
              <a:t>,</a:t>
            </a:r>
            <a:r>
              <a:rPr lang="ko-KR" altLang="en-US" dirty="0"/>
              <a:t>개인 화면에서는 자신의 프로젝트 업로드기능을  제공하며</a:t>
            </a:r>
            <a:r>
              <a:rPr lang="en-US" altLang="ko-KR" dirty="0"/>
              <a:t>, </a:t>
            </a:r>
            <a:r>
              <a:rPr lang="ko-KR" altLang="en-US" dirty="0"/>
              <a:t>업로드시 하단으로 계속해서 이어 붙일 수 있는 프로젝트 기능을 지원합니다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홈화면은 계정이 활동한 빅데이터를 기반으로</a:t>
            </a:r>
            <a:r>
              <a:rPr lang="en-US" altLang="ko-KR" dirty="0"/>
              <a:t>, </a:t>
            </a:r>
            <a:r>
              <a:rPr lang="ko-KR" altLang="en-US" dirty="0"/>
              <a:t>추천하는 콘텐츠 들을 제공하며</a:t>
            </a:r>
            <a:r>
              <a:rPr lang="en-US" altLang="ko-KR" dirty="0"/>
              <a:t>, </a:t>
            </a:r>
            <a:r>
              <a:rPr lang="ko-KR" altLang="en-US" dirty="0"/>
              <a:t>검색화면에서는 프로젝트 유형 및 필터 등의 서비스로 사용자의 검색 능률과 정확도를 높여줍니다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위 과정을 통해 개인의 무드보드에 내용들을 분하여 저장할 수 있고</a:t>
            </a:r>
            <a:r>
              <a:rPr lang="en-US" altLang="ko-KR" dirty="0"/>
              <a:t>, </a:t>
            </a:r>
            <a:r>
              <a:rPr lang="ko-KR" altLang="en-US" dirty="0"/>
              <a:t>이는 프로필의 무드보드 창을 통하여 다시 확인할 수 있도록 제작되었다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ko-KR" altLang="en-US" dirty="0" err="1"/>
              <a:t>비핸스는</a:t>
            </a:r>
            <a:r>
              <a:rPr lang="ko-KR" altLang="en-US" dirty="0"/>
              <a:t> 본 서비스를 사용하는 사용자가 쉽고</a:t>
            </a:r>
            <a:r>
              <a:rPr lang="en-US" altLang="ko-KR" dirty="0"/>
              <a:t>, </a:t>
            </a:r>
            <a:r>
              <a:rPr lang="ko-KR" altLang="en-US" dirty="0"/>
              <a:t>빠르게</a:t>
            </a:r>
            <a:r>
              <a:rPr lang="en-US" altLang="ko-KR" dirty="0"/>
              <a:t>, </a:t>
            </a:r>
            <a:r>
              <a:rPr lang="ko-KR" altLang="en-US" dirty="0"/>
              <a:t>업로드하고</a:t>
            </a:r>
            <a:r>
              <a:rPr lang="en-US" altLang="ko-KR" dirty="0"/>
              <a:t>, </a:t>
            </a:r>
            <a:r>
              <a:rPr lang="ko-KR" altLang="en-US" dirty="0"/>
              <a:t>찾고</a:t>
            </a:r>
            <a:r>
              <a:rPr lang="en-US" altLang="ko-KR" dirty="0"/>
              <a:t>, </a:t>
            </a:r>
            <a:r>
              <a:rPr lang="ko-KR" altLang="en-US" dirty="0"/>
              <a:t>저장하는 것을 중심으로 제작된 서비스이다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713D7-E395-4CB8-A1F4-8C06B977A7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2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어떻게 개선하는 것이 사용자의이사용을 편리하게 할 수 있을까요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유사한 서비스인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Pinterest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비교하였을 때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주 서비스 인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Save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복잡하고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불필요한 터치와 화면 이동이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존재합니다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때문에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불필요한 터치와 화면 이동을 줄일 수 있는 개선방안이 필요합니다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713D7-E395-4CB8-A1F4-8C06B977A7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3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먼저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search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기능은 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Pinterest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경우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많은 사용자가 같이 검색하는 단어를 하단에 배치하여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한번의 클릭을 통해 이를 검색창에 반영할 수 있도록 되어 있습니다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하지만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Behance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경우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사용자가 직접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키보드를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사용하여 검색어를 입력하거나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화면과 같이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단계의 화면 전환과정을 쳐야만 검색창에 내용을 반영할 수 있게 되어 있습니다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713D7-E395-4CB8-A1F4-8C06B977A70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55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이러한  화면이동과정과 클릭을 어떻게 단순화 할 수 있을까요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기존의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단계의 경로를 걸쳐야 하는 과정을 단순화하기 위해서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 화면에서 제공하는 버튼을 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검색어가 입력된 검색창에도 동일하게 제공하는 기능이 필요하다고 생각합니다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통하여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모든 상황에서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크리에이티브 분야를 선택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및 변경할 수 있게 되며 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이에 따라 불필요한 화면이동이 줄어 듭니다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713D7-E395-4CB8-A1F4-8C06B977A7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21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다음으로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Save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과정은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Pinteres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유사한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단계로 구성되어 있습니다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하지만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Pinterest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경우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화면에서 다른 이미지가 옅어 지는 효과를 사용하여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화면의 이동 없이 보드 선택이 가능하고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보드 선택 또한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보드 클릭 시 바로 저장되기 때문에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완료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버튼이 필요 없습니다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반면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Behance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경우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화면을 들어가야만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무드보드에 저장할 수 있고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보드 선택 후에도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‘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완료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버튼을 눌러야만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저장이 가능하다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713D7-E395-4CB8-A1F4-8C06B977A7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99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이러한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</a:t>
            </a:r>
            <a:r>
              <a:rPr lang="ko-KR" altLang="en-US" sz="12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의복잡한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페이지 이동을 단순화 하고자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이미지 선택화면에서도 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무드보드로 이동할 수 있는 버튼을 제공 하고자 합니다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대신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무드보드 선택화면의 경우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사용자의 다중선택과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취소가능성을 위하여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전과 동일하게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유지시키는 방향을 제안합니다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통하여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무드보드에 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Save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하는 과정을 단순화 하고 사용자의 편리함을 증가 시킬 수 있다고 생각합니다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dirty="0"/>
              <a:t>이러한</a:t>
            </a:r>
            <a:r>
              <a:rPr lang="en-US" altLang="ko-KR" dirty="0"/>
              <a:t> search</a:t>
            </a:r>
            <a:r>
              <a:rPr lang="ko-KR" altLang="en-US" dirty="0"/>
              <a:t>와 </a:t>
            </a:r>
            <a:r>
              <a:rPr lang="en-US" altLang="ko-KR" dirty="0"/>
              <a:t>save</a:t>
            </a:r>
            <a:r>
              <a:rPr lang="ko-KR" altLang="en-US" dirty="0"/>
              <a:t>의 과정 개선을 통해 </a:t>
            </a:r>
            <a:r>
              <a:rPr lang="en-US" altLang="ko-KR" dirty="0" err="1"/>
              <a:t>behance</a:t>
            </a:r>
            <a:r>
              <a:rPr lang="ko-KR" altLang="en-US" dirty="0"/>
              <a:t>를 개선하고자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713D7-E395-4CB8-A1F4-8C06B977A70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9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AFDFF-4CE5-4A11-B893-9280B3E11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632" y="2378713"/>
            <a:ext cx="6638036" cy="905825"/>
          </a:xfrm>
        </p:spPr>
        <p:txBody>
          <a:bodyPr wrap="none" lIns="0" tIns="0" rIns="0" bIns="0" anchor="b">
            <a:spAutoFit/>
          </a:bodyPr>
          <a:lstStyle>
            <a:lvl1pPr algn="l">
              <a:lnSpc>
                <a:spcPct val="112000"/>
              </a:lnSpc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7D69D8-D03F-4915-B8DC-E43A6EF11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8632" y="3170028"/>
            <a:ext cx="3282950" cy="25622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5D94-2756-459B-9C08-5D488E8B5431}"/>
              </a:ext>
            </a:extLst>
          </p:cNvPr>
          <p:cNvSpPr txBox="1"/>
          <p:nvPr userDrawn="1"/>
        </p:nvSpPr>
        <p:spPr>
          <a:xfrm>
            <a:off x="1668632" y="6370860"/>
            <a:ext cx="98103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컴퓨팅 사고와 문제 해결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10FC-67A1-4DE1-AD9D-981528E6FAB1}"/>
              </a:ext>
            </a:extLst>
          </p:cNvPr>
          <p:cNvSpPr txBox="1"/>
          <p:nvPr userDrawn="1"/>
        </p:nvSpPr>
        <p:spPr>
          <a:xfrm>
            <a:off x="360363" y="1660537"/>
            <a:ext cx="48090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2019.</a:t>
            </a:r>
          </a:p>
          <a:p>
            <a:r>
              <a:rPr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12.08.Sun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4E8DE-76CB-439E-98ED-533C6099BB4E}"/>
              </a:ext>
            </a:extLst>
          </p:cNvPr>
          <p:cNvSpPr txBox="1"/>
          <p:nvPr userDrawn="1"/>
        </p:nvSpPr>
        <p:spPr>
          <a:xfrm>
            <a:off x="363428" y="2558798"/>
            <a:ext cx="102912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ko-KR" altLang="en-US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컴퓨팅사고와 문제해결</a:t>
            </a:r>
            <a:r>
              <a:rPr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6BD0A-C7B0-44BE-9EDB-01F2AE11B914}"/>
              </a:ext>
            </a:extLst>
          </p:cNvPr>
          <p:cNvSpPr txBox="1"/>
          <p:nvPr userDrawn="1"/>
        </p:nvSpPr>
        <p:spPr>
          <a:xfrm>
            <a:off x="363428" y="2942278"/>
            <a:ext cx="38792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지도 교수</a:t>
            </a:r>
            <a:endParaRPr lang="en-US" altLang="ko-KR" sz="8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02BB01-91D6-4480-9FA0-942AAD400151}"/>
              </a:ext>
            </a:extLst>
          </p:cNvPr>
          <p:cNvSpPr txBox="1"/>
          <p:nvPr userDrawn="1"/>
        </p:nvSpPr>
        <p:spPr>
          <a:xfrm>
            <a:off x="363428" y="3145929"/>
            <a:ext cx="2741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작성자</a:t>
            </a:r>
            <a:endParaRPr lang="en-US" altLang="ko-KR" sz="8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3D6BA6-854B-4EDD-9E1E-1C52B018F6A7}"/>
              </a:ext>
            </a:extLst>
          </p:cNvPr>
          <p:cNvSpPr txBox="1"/>
          <p:nvPr userDrawn="1"/>
        </p:nvSpPr>
        <p:spPr>
          <a:xfrm>
            <a:off x="1012575" y="2942278"/>
            <a:ext cx="2741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조상욱</a:t>
            </a:r>
            <a:endParaRPr lang="en-US" altLang="ko-KR" sz="8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11F72-D1F6-480D-8EDE-4196A709E9DC}"/>
              </a:ext>
            </a:extLst>
          </p:cNvPr>
          <p:cNvSpPr txBox="1"/>
          <p:nvPr userDrawn="1"/>
        </p:nvSpPr>
        <p:spPr>
          <a:xfrm>
            <a:off x="1012575" y="3145929"/>
            <a:ext cx="2741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김혜원</a:t>
            </a:r>
            <a:endParaRPr lang="en-US" altLang="ko-KR" sz="8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073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0" userDrawn="1">
          <p15:clr>
            <a:srgbClr val="FBAE40"/>
          </p15:clr>
        </p15:guide>
        <p15:guide id="2" pos="937" userDrawn="1">
          <p15:clr>
            <a:srgbClr val="FBAE40"/>
          </p15:clr>
        </p15:guide>
        <p15:guide id="3" orient="horz" pos="120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06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005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AFDFF-4CE5-4A11-B893-9280B3E11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632" y="2214241"/>
            <a:ext cx="6638036" cy="768672"/>
          </a:xfrm>
        </p:spPr>
        <p:txBody>
          <a:bodyPr wrap="none" lIns="0" tIns="0" rIns="0" bIns="0" anchor="b">
            <a:sp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7D69D8-D03F-4915-B8DC-E43A6EF11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8632" y="3170028"/>
            <a:ext cx="3282950" cy="25622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1800" b="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5D94-2756-459B-9C08-5D488E8B5431}"/>
              </a:ext>
            </a:extLst>
          </p:cNvPr>
          <p:cNvSpPr txBox="1"/>
          <p:nvPr userDrawn="1"/>
        </p:nvSpPr>
        <p:spPr>
          <a:xfrm>
            <a:off x="1668632" y="6370860"/>
            <a:ext cx="98103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컴퓨팅 사고와 문제 해결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10FC-67A1-4DE1-AD9D-981528E6FAB1}"/>
              </a:ext>
            </a:extLst>
          </p:cNvPr>
          <p:cNvSpPr txBox="1"/>
          <p:nvPr userDrawn="1"/>
        </p:nvSpPr>
        <p:spPr>
          <a:xfrm>
            <a:off x="360363" y="1358912"/>
            <a:ext cx="48090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kern="12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2019.</a:t>
            </a:r>
          </a:p>
          <a:p>
            <a:r>
              <a:rPr lang="en-US" altLang="ko-KR" sz="800" kern="12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12.08.Sun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3C6FE7-3330-4B94-A6CB-5CE9A05EE6BE}"/>
              </a:ext>
            </a:extLst>
          </p:cNvPr>
          <p:cNvSpPr txBox="1"/>
          <p:nvPr userDrawn="1"/>
        </p:nvSpPr>
        <p:spPr>
          <a:xfrm>
            <a:off x="363428" y="2257173"/>
            <a:ext cx="10740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kern="12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lang="ko-KR" altLang="en-US" sz="800" b="1" kern="12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컴퓨팅사고와 문제해결</a:t>
            </a:r>
            <a:r>
              <a:rPr lang="en-US" altLang="ko-KR" sz="800" b="1" kern="12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E49798-8670-4933-AC5E-44465CC05BA4}"/>
              </a:ext>
            </a:extLst>
          </p:cNvPr>
          <p:cNvSpPr txBox="1"/>
          <p:nvPr userDrawn="1"/>
        </p:nvSpPr>
        <p:spPr>
          <a:xfrm>
            <a:off x="363428" y="2640653"/>
            <a:ext cx="38792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kern="120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지도 교수</a:t>
            </a:r>
            <a:endParaRPr lang="en-US" altLang="ko-KR" sz="800" b="1" kern="1200" dirty="0">
              <a:solidFill>
                <a:schemeClr val="bg1">
                  <a:alpha val="7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798E8A-CD93-46FB-B82B-254A5EAFEB5A}"/>
              </a:ext>
            </a:extLst>
          </p:cNvPr>
          <p:cNvSpPr txBox="1"/>
          <p:nvPr userDrawn="1"/>
        </p:nvSpPr>
        <p:spPr>
          <a:xfrm>
            <a:off x="363428" y="2844304"/>
            <a:ext cx="2741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kern="12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작성자</a:t>
            </a:r>
            <a:endParaRPr lang="en-US" altLang="ko-KR" sz="800" b="1" kern="1200" dirty="0">
              <a:solidFill>
                <a:schemeClr val="bg1">
                  <a:alpha val="7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DB4F8-D474-4322-B04C-D7DB32F4C4A7}"/>
              </a:ext>
            </a:extLst>
          </p:cNvPr>
          <p:cNvSpPr txBox="1"/>
          <p:nvPr userDrawn="1"/>
        </p:nvSpPr>
        <p:spPr>
          <a:xfrm>
            <a:off x="1104015" y="2640653"/>
            <a:ext cx="2741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0" kern="12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조상욱</a:t>
            </a:r>
            <a:endParaRPr lang="en-US" altLang="ko-KR" sz="800" b="0" kern="1200" dirty="0">
              <a:solidFill>
                <a:schemeClr val="bg1">
                  <a:alpha val="7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FD9D02-8356-49EB-A27C-B79ECCC593DD}"/>
              </a:ext>
            </a:extLst>
          </p:cNvPr>
          <p:cNvSpPr txBox="1"/>
          <p:nvPr userDrawn="1"/>
        </p:nvSpPr>
        <p:spPr>
          <a:xfrm>
            <a:off x="1104015" y="2844304"/>
            <a:ext cx="2741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0" kern="12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김혜원</a:t>
            </a:r>
            <a:endParaRPr lang="en-US" altLang="ko-KR" sz="800" b="0" kern="1200" dirty="0">
              <a:solidFill>
                <a:schemeClr val="bg1">
                  <a:alpha val="7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31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0">
          <p15:clr>
            <a:srgbClr val="FBAE40"/>
          </p15:clr>
        </p15:guide>
        <p15:guide id="2" pos="9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AFDFF-4CE5-4A11-B893-9280B3E11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6228" y="4604984"/>
            <a:ext cx="7619073" cy="882549"/>
          </a:xfrm>
        </p:spPr>
        <p:txBody>
          <a:bodyPr wrap="none" lIns="0" tIns="0" rIns="0" bIns="0" anchor="b">
            <a:spAutoFit/>
          </a:bodyPr>
          <a:lstStyle>
            <a:lvl1pPr algn="r">
              <a:defRPr sz="6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7D69D8-D03F-4915-B8DC-E43A6EF11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351" y="4257566"/>
            <a:ext cx="3282950" cy="25622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r">
              <a:defRPr lang="ko-KR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5D94-2756-459B-9C08-5D488E8B5431}"/>
              </a:ext>
            </a:extLst>
          </p:cNvPr>
          <p:cNvSpPr txBox="1"/>
          <p:nvPr userDrawn="1"/>
        </p:nvSpPr>
        <p:spPr>
          <a:xfrm>
            <a:off x="1668162" y="6370860"/>
            <a:ext cx="98103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컴퓨팅 사고와 문제 해결</a:t>
            </a:r>
          </a:p>
        </p:txBody>
      </p:sp>
    </p:spTree>
    <p:extLst>
      <p:ext uri="{BB962C8B-B14F-4D97-AF65-F5344CB8AC3E}">
        <p14:creationId xmlns:p14="http://schemas.microsoft.com/office/powerpoint/2010/main" val="423744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0">
          <p15:clr>
            <a:srgbClr val="FBAE40"/>
          </p15:clr>
        </p15:guide>
        <p15:guide id="2" pos="9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005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AFDFF-4CE5-4A11-B893-9280B3E11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6228" y="4604984"/>
            <a:ext cx="7619073" cy="882549"/>
          </a:xfrm>
        </p:spPr>
        <p:txBody>
          <a:bodyPr wrap="none" lIns="0" tIns="0" rIns="0" bIns="0" anchor="b">
            <a:spAutoFit/>
          </a:bodyPr>
          <a:lstStyle>
            <a:lvl1pPr algn="r">
              <a:defRPr sz="62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7D69D8-D03F-4915-B8DC-E43A6EF11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351" y="4257566"/>
            <a:ext cx="3282950" cy="25622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r">
              <a:defRPr lang="ko-KR" altLang="en-US" sz="1800" b="0" dirty="0">
                <a:solidFill>
                  <a:schemeClr val="bg1">
                    <a:alpha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5D94-2756-459B-9C08-5D488E8B5431}"/>
              </a:ext>
            </a:extLst>
          </p:cNvPr>
          <p:cNvSpPr txBox="1"/>
          <p:nvPr userDrawn="1"/>
        </p:nvSpPr>
        <p:spPr>
          <a:xfrm>
            <a:off x="1672917" y="6370860"/>
            <a:ext cx="98103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컴퓨팅 사고와 문제 해결</a:t>
            </a:r>
          </a:p>
        </p:txBody>
      </p:sp>
    </p:spTree>
    <p:extLst>
      <p:ext uri="{BB962C8B-B14F-4D97-AF65-F5344CB8AC3E}">
        <p14:creationId xmlns:p14="http://schemas.microsoft.com/office/powerpoint/2010/main" val="349435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0">
          <p15:clr>
            <a:srgbClr val="FBAE40"/>
          </p15:clr>
        </p15:guide>
        <p15:guide id="2" pos="9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4D68A-8319-4C4F-B0E8-55F6ADBA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45" y="1050767"/>
            <a:ext cx="2205732" cy="256224"/>
          </a:xfr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18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28B505-369C-4C6F-838E-B3B1DBEB8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050" y="1042141"/>
            <a:ext cx="5847755" cy="45550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320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4066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4D68A-8319-4C4F-B0E8-55F6ADBA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45" y="1042141"/>
            <a:ext cx="1484381" cy="170816"/>
          </a:xfr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12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28B505-369C-4C6F-838E-B3B1DBEB8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050" y="1042141"/>
            <a:ext cx="5847755" cy="45550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320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6340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solidFill>
          <a:srgbClr val="005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4D68A-8319-4C4F-B0E8-55F6ADBA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45" y="1042141"/>
            <a:ext cx="2205732" cy="256224"/>
          </a:xfr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28B505-369C-4C6F-838E-B3B1DBEB8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050" y="1042141"/>
            <a:ext cx="8798884" cy="68326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48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7313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rgbClr val="005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4D68A-8319-4C4F-B0E8-55F6ADBA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45" y="1042141"/>
            <a:ext cx="2205732" cy="256224"/>
          </a:xfr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28B505-369C-4C6F-838E-B3B1DBEB8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050" y="1042141"/>
            <a:ext cx="5847755" cy="45550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3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5443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solidFill>
          <a:srgbClr val="005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4D68A-8319-4C4F-B0E8-55F6ADBA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45" y="1042141"/>
            <a:ext cx="1484381" cy="170816"/>
          </a:xfr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28B505-369C-4C6F-838E-B3B1DBEB8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050" y="1042141"/>
            <a:ext cx="5847755" cy="45550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ko-KR" altLang="en-US" sz="3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7754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967B15-5E41-4F20-AB1F-59FC3EE9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1595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E788A-1500-41F8-A421-E67AA06C1256}"/>
              </a:ext>
            </a:extLst>
          </p:cNvPr>
          <p:cNvSpPr txBox="1"/>
          <p:nvPr userDrawn="1"/>
        </p:nvSpPr>
        <p:spPr>
          <a:xfrm>
            <a:off x="364140" y="364029"/>
            <a:ext cx="74379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2019 HANYANG</a:t>
            </a:r>
            <a:endParaRPr lang="ko-KR" altLang="en-US" sz="800" kern="120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09E9B-D1BC-4C84-A902-5B616D2B0BA0}"/>
              </a:ext>
            </a:extLst>
          </p:cNvPr>
          <p:cNvSpPr txBox="1"/>
          <p:nvPr userDrawn="1"/>
        </p:nvSpPr>
        <p:spPr>
          <a:xfrm>
            <a:off x="364140" y="6370860"/>
            <a:ext cx="6620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소프트웨어 학부</a:t>
            </a:r>
          </a:p>
        </p:txBody>
      </p:sp>
    </p:spTree>
    <p:extLst>
      <p:ext uri="{BB962C8B-B14F-4D97-AF65-F5344CB8AC3E}">
        <p14:creationId xmlns:p14="http://schemas.microsoft.com/office/powerpoint/2010/main" val="237946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27" userDrawn="1">
          <p15:clr>
            <a:srgbClr val="F26B43"/>
          </p15:clr>
        </p15:guide>
        <p15:guide id="4" orient="horz" pos="227" userDrawn="1">
          <p15:clr>
            <a:srgbClr val="F26B43"/>
          </p15:clr>
        </p15:guide>
        <p15:guide id="5" orient="horz" pos="4092" userDrawn="1">
          <p15:clr>
            <a:srgbClr val="F26B43"/>
          </p15:clr>
        </p15:guide>
        <p15:guide id="6" pos="74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07AA1B-D08D-4174-AEC1-B62AE4EB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66" y="1028270"/>
            <a:ext cx="2205732" cy="25622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ECFA5-D28C-4F19-8CAA-D8AD79E2635E}"/>
              </a:ext>
            </a:extLst>
          </p:cNvPr>
          <p:cNvSpPr txBox="1"/>
          <p:nvPr userDrawn="1"/>
        </p:nvSpPr>
        <p:spPr>
          <a:xfrm>
            <a:off x="364140" y="364029"/>
            <a:ext cx="74379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2019 HANYANG</a:t>
            </a:r>
            <a:endParaRPr lang="ko-KR" altLang="en-US" sz="800" kern="120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4A937-B18D-4AEF-B960-9B4B54923EC8}"/>
              </a:ext>
            </a:extLst>
          </p:cNvPr>
          <p:cNvSpPr txBox="1"/>
          <p:nvPr userDrawn="1"/>
        </p:nvSpPr>
        <p:spPr>
          <a:xfrm>
            <a:off x="364140" y="6370860"/>
            <a:ext cx="6620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소프트웨어 학부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ECC9F-8EC9-4761-A9EE-85B4FBC56968}"/>
              </a:ext>
            </a:extLst>
          </p:cNvPr>
          <p:cNvSpPr txBox="1"/>
          <p:nvPr userDrawn="1"/>
        </p:nvSpPr>
        <p:spPr>
          <a:xfrm>
            <a:off x="1672917" y="6370860"/>
            <a:ext cx="98103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kern="12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컴퓨팅 사고와 문제 해결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28F1E-83D3-4A0B-BCBF-D54D70C47B6B}"/>
              </a:ext>
            </a:extLst>
          </p:cNvPr>
          <p:cNvSpPr txBox="1"/>
          <p:nvPr userDrawn="1"/>
        </p:nvSpPr>
        <p:spPr>
          <a:xfrm>
            <a:off x="11586858" y="6370860"/>
            <a:ext cx="24205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54946F74-05A5-4C00-945B-0C4921B7D3CD}" type="slidenum">
              <a:rPr lang="ko-KR" altLang="en-US" sz="800" kern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‹#›</a:t>
            </a:fld>
            <a:endParaRPr lang="ko-KR" altLang="en-US" sz="800" kern="1200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45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5" r:id="rId2"/>
    <p:sldLayoutId id="2147483666" r:id="rId3"/>
    <p:sldLayoutId id="2147483668" r:id="rId4"/>
    <p:sldLayoutId id="2147483667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0" userDrawn="1">
          <p15:clr>
            <a:srgbClr val="F26B43"/>
          </p15:clr>
        </p15:guide>
        <p15:guide id="4" orient="horz" pos="230" userDrawn="1">
          <p15:clr>
            <a:srgbClr val="F26B43"/>
          </p15:clr>
        </p15:guide>
        <p15:guide id="5" orient="horz" pos="4090" userDrawn="1">
          <p15:clr>
            <a:srgbClr val="F26B43"/>
          </p15:clr>
        </p15:guide>
        <p15:guide id="6" pos="1052" userDrawn="1">
          <p15:clr>
            <a:srgbClr val="F26B43"/>
          </p15:clr>
        </p15:guide>
        <p15:guide id="7" pos="937" userDrawn="1">
          <p15:clr>
            <a:srgbClr val="F26B43"/>
          </p15:clr>
        </p15:guide>
        <p15:guide id="8" pos="74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ehance.net/" TargetMode="External"/><Relationship Id="rId4" Type="http://schemas.openxmlformats.org/officeDocument/2006/relationships/hyperlink" Target="https://ko.wikipedia.org/wiki/%EB%B9%84%ED%95%B8%EC%8A%A4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CDA61-1C93-4780-B8A9-4739DF61E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632" y="1397675"/>
            <a:ext cx="7739298" cy="2031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6600" dirty="0">
                <a:solidFill>
                  <a:srgbClr val="0057FF"/>
                </a:solidFill>
              </a:rPr>
              <a:t>Behance</a:t>
            </a:r>
            <a:br>
              <a:rPr lang="en-US" altLang="ko-KR" sz="6600" dirty="0"/>
            </a:br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어플리케이션 개선방안</a:t>
            </a:r>
          </a:p>
        </p:txBody>
      </p:sp>
    </p:spTree>
    <p:extLst>
      <p:ext uri="{BB962C8B-B14F-4D97-AF65-F5344CB8AC3E}">
        <p14:creationId xmlns:p14="http://schemas.microsoft.com/office/powerpoint/2010/main" val="97103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3C34D-1B16-4A73-982E-608EAF3A3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2552" y="4604984"/>
            <a:ext cx="7462749" cy="882549"/>
          </a:xfrm>
        </p:spPr>
        <p:txBody>
          <a:bodyPr/>
          <a:lstStyle/>
          <a:p>
            <a:r>
              <a:rPr lang="en-US" altLang="ko-KR" dirty="0"/>
              <a:t>Thanks for Watching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D4B96B-5030-4192-A3F9-592D53C17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7206" y="4257566"/>
            <a:ext cx="3108095" cy="2562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Behance </a:t>
            </a:r>
            <a:r>
              <a:rPr lang="ko-KR" altLang="en-US" b="1" dirty="0"/>
              <a:t>어플리케이션 개선 방안</a:t>
            </a:r>
          </a:p>
        </p:txBody>
      </p:sp>
    </p:spTree>
    <p:extLst>
      <p:ext uri="{BB962C8B-B14F-4D97-AF65-F5344CB8AC3E}">
        <p14:creationId xmlns:p14="http://schemas.microsoft.com/office/powerpoint/2010/main" val="319088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6AE50-596D-485D-BE68-1E0662493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050" y="1353910"/>
            <a:ext cx="668453" cy="256224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56A7A3-FE39-494B-AE03-E907195117BC}"/>
              </a:ext>
            </a:extLst>
          </p:cNvPr>
          <p:cNvSpPr txBox="1"/>
          <p:nvPr/>
        </p:nvSpPr>
        <p:spPr>
          <a:xfrm>
            <a:off x="360363" y="1358912"/>
            <a:ext cx="48090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2019.</a:t>
            </a:r>
          </a:p>
          <a:p>
            <a:r>
              <a:rPr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12.08.Sun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E769C2-CE90-488F-8B93-27F611D72C5E}"/>
              </a:ext>
            </a:extLst>
          </p:cNvPr>
          <p:cNvGrpSpPr/>
          <p:nvPr/>
        </p:nvGrpSpPr>
        <p:grpSpPr>
          <a:xfrm>
            <a:off x="1670050" y="3503187"/>
            <a:ext cx="5702033" cy="633202"/>
            <a:chOff x="1670050" y="3585316"/>
            <a:chExt cx="5702033" cy="633202"/>
          </a:xfrm>
        </p:grpSpPr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BC284BE2-5C83-46C0-A300-8C9FB12E1B14}"/>
                </a:ext>
              </a:extLst>
            </p:cNvPr>
            <p:cNvSpPr txBox="1">
              <a:spLocks/>
            </p:cNvSpPr>
            <p:nvPr/>
          </p:nvSpPr>
          <p:spPr>
            <a:xfrm>
              <a:off x="1670050" y="3585316"/>
              <a:ext cx="477695" cy="45550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02</a:t>
              </a:r>
              <a:endParaRPr lang="en-US" dirty="0"/>
            </a:p>
          </p:txBody>
        </p:sp>
        <p:sp>
          <p:nvSpPr>
            <p:cNvPr id="7" name="부제목 2">
              <a:extLst>
                <a:ext uri="{FF2B5EF4-FFF2-40B4-BE49-F238E27FC236}">
                  <a16:creationId xmlns:a16="http://schemas.microsoft.com/office/drawing/2014/main" id="{B9E25CF7-46A9-4D94-87E3-FBE3C957E256}"/>
                </a:ext>
              </a:extLst>
            </p:cNvPr>
            <p:cNvSpPr txBox="1">
              <a:spLocks/>
            </p:cNvSpPr>
            <p:nvPr/>
          </p:nvSpPr>
          <p:spPr>
            <a:xfrm>
              <a:off x="2803525" y="3585316"/>
              <a:ext cx="4568558" cy="45550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어떤 서비스를 제공하는 가</a:t>
              </a:r>
              <a:r>
                <a:rPr lang="en-US" altLang="ko-KR" dirty="0"/>
                <a:t>?</a:t>
              </a:r>
              <a:endParaRPr lang="en-US" dirty="0"/>
            </a:p>
          </p:txBody>
        </p:sp>
        <p:sp>
          <p:nvSpPr>
            <p:cNvPr id="12" name="부제목 2">
              <a:extLst>
                <a:ext uri="{FF2B5EF4-FFF2-40B4-BE49-F238E27FC236}">
                  <a16:creationId xmlns:a16="http://schemas.microsoft.com/office/drawing/2014/main" id="{966CF502-481B-4346-BA21-116322F16860}"/>
                </a:ext>
              </a:extLst>
            </p:cNvPr>
            <p:cNvSpPr txBox="1">
              <a:spLocks/>
            </p:cNvSpPr>
            <p:nvPr/>
          </p:nvSpPr>
          <p:spPr>
            <a:xfrm>
              <a:off x="2803525" y="4076171"/>
              <a:ext cx="1343316" cy="142347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000" b="0" dirty="0">
                  <a:solidFill>
                    <a:schemeClr val="bg1">
                      <a:lumMod val="50000"/>
                    </a:schemeClr>
                  </a:solidFill>
                </a:rPr>
                <a:t>Upload / Search / Save</a:t>
              </a:r>
              <a:endParaRPr lang="en-US" sz="10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A3209A-9874-4DEC-9E2F-A0B1E70FE148}"/>
              </a:ext>
            </a:extLst>
          </p:cNvPr>
          <p:cNvGrpSpPr/>
          <p:nvPr/>
        </p:nvGrpSpPr>
        <p:grpSpPr>
          <a:xfrm>
            <a:off x="1670050" y="4690637"/>
            <a:ext cx="5336549" cy="633202"/>
            <a:chOff x="1670050" y="4575916"/>
            <a:chExt cx="5336549" cy="633202"/>
          </a:xfrm>
        </p:grpSpPr>
        <p:sp>
          <p:nvSpPr>
            <p:cNvPr id="8" name="부제목 2">
              <a:extLst>
                <a:ext uri="{FF2B5EF4-FFF2-40B4-BE49-F238E27FC236}">
                  <a16:creationId xmlns:a16="http://schemas.microsoft.com/office/drawing/2014/main" id="{D5BE3F9F-9C9B-439E-BB0E-032319B40F21}"/>
                </a:ext>
              </a:extLst>
            </p:cNvPr>
            <p:cNvSpPr txBox="1">
              <a:spLocks/>
            </p:cNvSpPr>
            <p:nvPr/>
          </p:nvSpPr>
          <p:spPr>
            <a:xfrm>
              <a:off x="1670050" y="4575916"/>
              <a:ext cx="477695" cy="45550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03</a:t>
              </a:r>
              <a:endParaRPr lang="en-US" dirty="0"/>
            </a:p>
          </p:txBody>
        </p:sp>
        <p:sp>
          <p:nvSpPr>
            <p:cNvPr id="9" name="부제목 2">
              <a:extLst>
                <a:ext uri="{FF2B5EF4-FFF2-40B4-BE49-F238E27FC236}">
                  <a16:creationId xmlns:a16="http://schemas.microsoft.com/office/drawing/2014/main" id="{3B88D279-87D2-41B7-9923-2AE4A4794FA8}"/>
                </a:ext>
              </a:extLst>
            </p:cNvPr>
            <p:cNvSpPr txBox="1">
              <a:spLocks/>
            </p:cNvSpPr>
            <p:nvPr/>
          </p:nvSpPr>
          <p:spPr>
            <a:xfrm>
              <a:off x="2803525" y="4575916"/>
              <a:ext cx="4203074" cy="45550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어떻게 개선해야 하는 가</a:t>
              </a:r>
              <a:r>
                <a:rPr lang="en-US" altLang="ko-KR" dirty="0"/>
                <a:t>?</a:t>
              </a:r>
              <a:endParaRPr lang="en-US" dirty="0"/>
            </a:p>
          </p:txBody>
        </p:sp>
        <p:sp>
          <p:nvSpPr>
            <p:cNvPr id="13" name="부제목 2">
              <a:extLst>
                <a:ext uri="{FF2B5EF4-FFF2-40B4-BE49-F238E27FC236}">
                  <a16:creationId xmlns:a16="http://schemas.microsoft.com/office/drawing/2014/main" id="{2376876B-BC06-4B96-801D-F6B844D61C75}"/>
                </a:ext>
              </a:extLst>
            </p:cNvPr>
            <p:cNvSpPr txBox="1">
              <a:spLocks/>
            </p:cNvSpPr>
            <p:nvPr/>
          </p:nvSpPr>
          <p:spPr>
            <a:xfrm>
              <a:off x="2803525" y="5066771"/>
              <a:ext cx="1930016" cy="142347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000" b="0" dirty="0">
                  <a:solidFill>
                    <a:schemeClr val="bg1">
                      <a:lumMod val="50000"/>
                    </a:schemeClr>
                  </a:solidFill>
                </a:rPr>
                <a:t>More simplify / More automation</a:t>
              </a:r>
              <a:endParaRPr lang="en-US" altLang="en-US" sz="10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4A823E-2975-4CEB-9367-835EFE6C6079}"/>
              </a:ext>
            </a:extLst>
          </p:cNvPr>
          <p:cNvGrpSpPr/>
          <p:nvPr/>
        </p:nvGrpSpPr>
        <p:grpSpPr>
          <a:xfrm>
            <a:off x="1670050" y="2315737"/>
            <a:ext cx="5025374" cy="633202"/>
            <a:chOff x="1670050" y="2366116"/>
            <a:chExt cx="5025374" cy="633202"/>
          </a:xfrm>
        </p:grpSpPr>
        <p:sp>
          <p:nvSpPr>
            <p:cNvPr id="5" name="부제목 2">
              <a:extLst>
                <a:ext uri="{FF2B5EF4-FFF2-40B4-BE49-F238E27FC236}">
                  <a16:creationId xmlns:a16="http://schemas.microsoft.com/office/drawing/2014/main" id="{6EAF7C29-7510-4BA0-8BA8-B0518F669134}"/>
                </a:ext>
              </a:extLst>
            </p:cNvPr>
            <p:cNvSpPr txBox="1">
              <a:spLocks/>
            </p:cNvSpPr>
            <p:nvPr/>
          </p:nvSpPr>
          <p:spPr>
            <a:xfrm>
              <a:off x="2803525" y="2366116"/>
              <a:ext cx="3891899" cy="45550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/>
                <a:t>Behance </a:t>
              </a:r>
              <a:r>
                <a:rPr lang="ko-KR" altLang="en-US" dirty="0"/>
                <a:t>란 무엇인가</a:t>
              </a:r>
              <a:r>
                <a:rPr lang="en-US" altLang="ko-KR" dirty="0"/>
                <a:t>?</a:t>
              </a:r>
              <a:endParaRPr lang="en-US" dirty="0"/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8C4A25B4-1349-4E2C-B4FC-BDB6654E5B27}"/>
                </a:ext>
              </a:extLst>
            </p:cNvPr>
            <p:cNvSpPr txBox="1">
              <a:spLocks/>
            </p:cNvSpPr>
            <p:nvPr/>
          </p:nvSpPr>
          <p:spPr>
            <a:xfrm>
              <a:off x="2803525" y="2856971"/>
              <a:ext cx="1753685" cy="142347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000" b="0" dirty="0">
                  <a:solidFill>
                    <a:schemeClr val="bg1">
                      <a:lumMod val="50000"/>
                    </a:schemeClr>
                  </a:solidFill>
                </a:rPr>
                <a:t>Various / Trend / High Quality</a:t>
              </a:r>
              <a:endParaRPr lang="en-US" sz="10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부제목 2">
              <a:extLst>
                <a:ext uri="{FF2B5EF4-FFF2-40B4-BE49-F238E27FC236}">
                  <a16:creationId xmlns:a16="http://schemas.microsoft.com/office/drawing/2014/main" id="{17DFBD9B-BCC2-47FF-B13F-1F9BA2D02FC4}"/>
                </a:ext>
              </a:extLst>
            </p:cNvPr>
            <p:cNvSpPr txBox="1">
              <a:spLocks/>
            </p:cNvSpPr>
            <p:nvPr/>
          </p:nvSpPr>
          <p:spPr>
            <a:xfrm>
              <a:off x="1670050" y="2366116"/>
              <a:ext cx="477695" cy="45550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01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61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9886-6E57-47C6-AA7E-02AF79F45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45" y="1005840"/>
            <a:ext cx="549253" cy="170816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 01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15EB28-C6EA-4C1A-AA95-CCBEE7CD7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050" y="1042141"/>
            <a:ext cx="3983270" cy="45550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란 무엇인가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D87C118-3C28-4814-9EC2-3F9C95E18626}"/>
              </a:ext>
            </a:extLst>
          </p:cNvPr>
          <p:cNvSpPr txBox="1">
            <a:spLocks/>
          </p:cNvSpPr>
          <p:nvPr/>
        </p:nvSpPr>
        <p:spPr>
          <a:xfrm>
            <a:off x="6396854" y="1042141"/>
            <a:ext cx="4616648" cy="54630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Behance(</a:t>
            </a:r>
            <a:r>
              <a:rPr lang="ko-KR" altLang="en-US" sz="10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비핸스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Adobe(</a:t>
            </a:r>
            <a:r>
              <a:rPr lang="ko-KR" altLang="en-US" sz="10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어도비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사에서 제공하는 무료 온라인 웹사이트이다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Adobe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사의 클라우드 서비스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포토샵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일러스트레이터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통해 제작한 작품들을 전시 및 </a:t>
            </a: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검색하는 것이 서비스의 주 기능이다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0F35AF4-5743-49D3-8131-D8C18D081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6" t="70124" r="24533" b="10515"/>
          <a:stretch/>
        </p:blipFill>
        <p:spPr>
          <a:xfrm>
            <a:off x="0" y="2040092"/>
            <a:ext cx="12192000" cy="4027481"/>
          </a:xfrm>
          <a:prstGeom prst="rect">
            <a:avLst/>
          </a:prstGeom>
        </p:spPr>
      </p:pic>
      <p:sp>
        <p:nvSpPr>
          <p:cNvPr id="29" name="부제목 2">
            <a:extLst>
              <a:ext uri="{FF2B5EF4-FFF2-40B4-BE49-F238E27FC236}">
                <a16:creationId xmlns:a16="http://schemas.microsoft.com/office/drawing/2014/main" id="{D2665A95-7DD2-4AF4-9A45-A456C14996F1}"/>
              </a:ext>
            </a:extLst>
          </p:cNvPr>
          <p:cNvSpPr txBox="1">
            <a:spLocks/>
          </p:cNvSpPr>
          <p:nvPr/>
        </p:nvSpPr>
        <p:spPr>
          <a:xfrm>
            <a:off x="8726016" y="1641734"/>
            <a:ext cx="2287486" cy="8848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500" b="0" dirty="0">
                <a:solidFill>
                  <a:schemeClr val="bg1">
                    <a:alpha val="50000"/>
                  </a:schemeClr>
                </a:solidFill>
              </a:rPr>
              <a:t>출처 </a:t>
            </a:r>
            <a:r>
              <a:rPr lang="en-US" altLang="ko-KR" sz="500" b="0" dirty="0">
                <a:solidFill>
                  <a:schemeClr val="bg1">
                    <a:alpha val="50000"/>
                  </a:schemeClr>
                </a:solidFill>
              </a:rPr>
              <a:t>_ </a:t>
            </a:r>
            <a:r>
              <a:rPr lang="en-US" altLang="ko-KR" sz="500" b="0" dirty="0">
                <a:solidFill>
                  <a:schemeClr val="bg1">
                    <a:alpha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https://ko.wikipedia.org/wiki/%EB%B9%84%ED%95%B8%EC%8A%A4</a:t>
            </a:r>
            <a:endParaRPr lang="en-US" altLang="ko-KR" sz="500" b="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9C85AD1B-DE7A-4075-9540-672BE0297C8F}"/>
              </a:ext>
            </a:extLst>
          </p:cNvPr>
          <p:cNvSpPr txBox="1">
            <a:spLocks/>
          </p:cNvSpPr>
          <p:nvPr/>
        </p:nvSpPr>
        <p:spPr>
          <a:xfrm>
            <a:off x="10723894" y="6102349"/>
            <a:ext cx="1102866" cy="8848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defPPr>
              <a:defRPr lang="ko-KR"/>
            </a:defPPr>
            <a:lvl1pPr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500" b="0">
                <a:solidFill>
                  <a:schemeClr val="bg1">
                    <a:alpha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사진 </a:t>
            </a:r>
            <a:r>
              <a:rPr lang="ko-KR" altLang="en-US"/>
              <a:t>출처 </a:t>
            </a:r>
            <a:r>
              <a:rPr lang="en-US" altLang="ko-KR"/>
              <a:t>_ 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https://www.behance</a:t>
            </a:r>
            <a:r>
              <a:rPr lang="en-US" altLang="ko-KR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60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2B311524-6FE8-4472-B84F-C244748083E6}"/>
              </a:ext>
            </a:extLst>
          </p:cNvPr>
          <p:cNvSpPr txBox="1">
            <a:spLocks/>
          </p:cNvSpPr>
          <p:nvPr/>
        </p:nvSpPr>
        <p:spPr>
          <a:xfrm>
            <a:off x="372745" y="1005840"/>
            <a:ext cx="549253" cy="17081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 02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4913A7F4-F006-499B-B322-B82093352996}"/>
              </a:ext>
            </a:extLst>
          </p:cNvPr>
          <p:cNvSpPr txBox="1">
            <a:spLocks/>
          </p:cNvSpPr>
          <p:nvPr/>
        </p:nvSpPr>
        <p:spPr>
          <a:xfrm>
            <a:off x="1670050" y="1001501"/>
            <a:ext cx="4477188" cy="45550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어떤 서비스를 제공하는가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B061B18A-C336-4714-B716-3F3D1237843E}"/>
              </a:ext>
            </a:extLst>
          </p:cNvPr>
          <p:cNvSpPr txBox="1">
            <a:spLocks/>
          </p:cNvSpPr>
          <p:nvPr/>
        </p:nvSpPr>
        <p:spPr>
          <a:xfrm>
            <a:off x="6396854" y="1042141"/>
            <a:ext cx="5014193" cy="54630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주 서비스는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Upload / Search / Save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Adobe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프로그램을 통해 제작한 서비스를 업로드 하고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이들 중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자신이 원하는 이미지를 검색하고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무드보드에 저장 혹은 공유 하는 등의 서비스를 중심으로 제공하고 있다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7B4E907D-BD98-40B8-8CB2-15BC658E9E0A}"/>
              </a:ext>
            </a:extLst>
          </p:cNvPr>
          <p:cNvSpPr txBox="1">
            <a:spLocks/>
          </p:cNvSpPr>
          <p:nvPr/>
        </p:nvSpPr>
        <p:spPr>
          <a:xfrm>
            <a:off x="3671054" y="2177374"/>
            <a:ext cx="333425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 화면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5E7495B7-BCB5-40D8-BF31-FE857DABC5C6}"/>
              </a:ext>
            </a:extLst>
          </p:cNvPr>
          <p:cNvSpPr txBox="1">
            <a:spLocks/>
          </p:cNvSpPr>
          <p:nvPr/>
        </p:nvSpPr>
        <p:spPr>
          <a:xfrm>
            <a:off x="5416072" y="2177374"/>
            <a:ext cx="436017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화면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AE763125-2C04-4A94-AD89-51FCB565A610}"/>
              </a:ext>
            </a:extLst>
          </p:cNvPr>
          <p:cNvSpPr txBox="1">
            <a:spLocks/>
          </p:cNvSpPr>
          <p:nvPr/>
        </p:nvSpPr>
        <p:spPr>
          <a:xfrm>
            <a:off x="6971055" y="2177374"/>
            <a:ext cx="743793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화면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필터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62CDB9BA-4D4C-4BDC-9DC1-30D082D285E3}"/>
              </a:ext>
            </a:extLst>
          </p:cNvPr>
          <p:cNvSpPr txBox="1">
            <a:spLocks/>
          </p:cNvSpPr>
          <p:nvPr/>
        </p:nvSpPr>
        <p:spPr>
          <a:xfrm>
            <a:off x="8720082" y="2177374"/>
            <a:ext cx="436017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프로필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8CDF1068-5E65-4050-96A0-7EDBBAAD6255}"/>
              </a:ext>
            </a:extLst>
          </p:cNvPr>
          <p:cNvSpPr txBox="1">
            <a:spLocks/>
          </p:cNvSpPr>
          <p:nvPr/>
        </p:nvSpPr>
        <p:spPr>
          <a:xfrm>
            <a:off x="10275065" y="2177374"/>
            <a:ext cx="948978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프로필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무드보드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B9B65-8BC2-4202-A855-3FD4D264B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065" y="2486782"/>
            <a:ext cx="1554984" cy="336537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F7E2C7-035D-4604-BEF9-B4898B924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82" y="2486782"/>
            <a:ext cx="1554984" cy="336537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E877D7-6F41-45AD-9643-D0017A0B0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55" y="2486783"/>
            <a:ext cx="1554984" cy="336537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564CFD-0FB3-4E58-8902-9FBD5E88C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71" y="2486782"/>
            <a:ext cx="1554984" cy="336537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4AF66D-6F4A-4329-A817-09F12C648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54" y="2486782"/>
            <a:ext cx="1554984" cy="336537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E2C82E-7616-4DAA-AD69-04A2ECFC2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" y="2486781"/>
            <a:ext cx="1554984" cy="336537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7F739A0-3FA0-402C-A33B-E4D60DCE21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37" y="2486782"/>
            <a:ext cx="1554984" cy="336537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52" name="부제목 2">
            <a:extLst>
              <a:ext uri="{FF2B5EF4-FFF2-40B4-BE49-F238E27FC236}">
                <a16:creationId xmlns:a16="http://schemas.microsoft.com/office/drawing/2014/main" id="{562BF2AC-1A91-40A2-BFFD-F2F3153CF75E}"/>
              </a:ext>
            </a:extLst>
          </p:cNvPr>
          <p:cNvSpPr txBox="1">
            <a:spLocks/>
          </p:cNvSpPr>
          <p:nvPr/>
        </p:nvSpPr>
        <p:spPr>
          <a:xfrm>
            <a:off x="365125" y="2177374"/>
            <a:ext cx="666849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작업 화면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부제목 2">
            <a:extLst>
              <a:ext uri="{FF2B5EF4-FFF2-40B4-BE49-F238E27FC236}">
                <a16:creationId xmlns:a16="http://schemas.microsoft.com/office/drawing/2014/main" id="{C17763D4-F25B-4836-9CA6-7459271E98FA}"/>
              </a:ext>
            </a:extLst>
          </p:cNvPr>
          <p:cNvSpPr txBox="1">
            <a:spLocks/>
          </p:cNvSpPr>
          <p:nvPr/>
        </p:nvSpPr>
        <p:spPr>
          <a:xfrm>
            <a:off x="1926036" y="2177374"/>
            <a:ext cx="974626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업로드 화면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89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2B311524-6FE8-4472-B84F-C244748083E6}"/>
              </a:ext>
            </a:extLst>
          </p:cNvPr>
          <p:cNvSpPr txBox="1">
            <a:spLocks/>
          </p:cNvSpPr>
          <p:nvPr/>
        </p:nvSpPr>
        <p:spPr>
          <a:xfrm>
            <a:off x="372745" y="1005840"/>
            <a:ext cx="549253" cy="17081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 03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4913A7F4-F006-499B-B322-B82093352996}"/>
              </a:ext>
            </a:extLst>
          </p:cNvPr>
          <p:cNvSpPr txBox="1">
            <a:spLocks/>
          </p:cNvSpPr>
          <p:nvPr/>
        </p:nvSpPr>
        <p:spPr>
          <a:xfrm>
            <a:off x="1670050" y="1001501"/>
            <a:ext cx="4203074" cy="45550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어떻게 개선해야 하는 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B061B18A-C336-4714-B716-3F3D1237843E}"/>
              </a:ext>
            </a:extLst>
          </p:cNvPr>
          <p:cNvSpPr txBox="1">
            <a:spLocks/>
          </p:cNvSpPr>
          <p:nvPr/>
        </p:nvSpPr>
        <p:spPr>
          <a:xfrm>
            <a:off x="6396854" y="1042141"/>
            <a:ext cx="4929235" cy="54630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유사한 서비스인 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Pinterest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비교하였을 때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Behance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주 서비스 인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 / Save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복잡하고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불필요한 터치와 화면 이동이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존재한다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때문에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 단순화되고 자동화된 서비스가 필요하다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62CDB9BA-4D4C-4BDC-9DC1-30D082D285E3}"/>
              </a:ext>
            </a:extLst>
          </p:cNvPr>
          <p:cNvSpPr txBox="1">
            <a:spLocks/>
          </p:cNvSpPr>
          <p:nvPr/>
        </p:nvSpPr>
        <p:spPr>
          <a:xfrm>
            <a:off x="372745" y="2099364"/>
            <a:ext cx="476092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Pinterest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3F0D4A-C8FD-4735-9B4D-DEA6A355B954}"/>
              </a:ext>
            </a:extLst>
          </p:cNvPr>
          <p:cNvGrpSpPr/>
          <p:nvPr/>
        </p:nvGrpSpPr>
        <p:grpSpPr>
          <a:xfrm>
            <a:off x="6401187" y="2319520"/>
            <a:ext cx="5319635" cy="3837677"/>
            <a:chOff x="5416071" y="2486782"/>
            <a:chExt cx="4664952" cy="33653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0B9B65-8BC2-4202-A855-3FD4D264B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039" y="2486782"/>
              <a:ext cx="1554984" cy="33653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E877D7-6F41-45AD-9643-D0017A0B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055" y="2486783"/>
              <a:ext cx="1554984" cy="33653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0564CFD-0FB3-4E58-8902-9FBD5E88C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071" y="2486782"/>
              <a:ext cx="1554984" cy="33653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52" name="부제목 2">
            <a:extLst>
              <a:ext uri="{FF2B5EF4-FFF2-40B4-BE49-F238E27FC236}">
                <a16:creationId xmlns:a16="http://schemas.microsoft.com/office/drawing/2014/main" id="{562BF2AC-1A91-40A2-BFFD-F2F3153CF75E}"/>
              </a:ext>
            </a:extLst>
          </p:cNvPr>
          <p:cNvSpPr txBox="1">
            <a:spLocks/>
          </p:cNvSpPr>
          <p:nvPr/>
        </p:nvSpPr>
        <p:spPr>
          <a:xfrm>
            <a:off x="6396854" y="2099364"/>
            <a:ext cx="458459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Behance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7BFDD5-A1A0-4D0D-A323-10329C8C5F06}"/>
              </a:ext>
            </a:extLst>
          </p:cNvPr>
          <p:cNvGrpSpPr/>
          <p:nvPr/>
        </p:nvGrpSpPr>
        <p:grpSpPr>
          <a:xfrm>
            <a:off x="372745" y="2319520"/>
            <a:ext cx="5325668" cy="3837677"/>
            <a:chOff x="774150" y="2458707"/>
            <a:chExt cx="4670243" cy="33653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EFADBE8-D110-42CA-83DE-91D409BFF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409" y="2458707"/>
              <a:ext cx="1554984" cy="3365378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C70BA7C-5ADA-4C12-B118-96AC7892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854" y="2458707"/>
              <a:ext cx="1554984" cy="3365378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0D4B79F-7643-4380-86EE-727B40094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50" y="2458707"/>
              <a:ext cx="1554984" cy="3365378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2573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2B311524-6FE8-4472-B84F-C244748083E6}"/>
              </a:ext>
            </a:extLst>
          </p:cNvPr>
          <p:cNvSpPr txBox="1">
            <a:spLocks/>
          </p:cNvSpPr>
          <p:nvPr/>
        </p:nvSpPr>
        <p:spPr>
          <a:xfrm>
            <a:off x="372745" y="1005840"/>
            <a:ext cx="549253" cy="17081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 03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4913A7F4-F006-499B-B322-B82093352996}"/>
              </a:ext>
            </a:extLst>
          </p:cNvPr>
          <p:cNvSpPr txBox="1">
            <a:spLocks/>
          </p:cNvSpPr>
          <p:nvPr/>
        </p:nvSpPr>
        <p:spPr>
          <a:xfrm>
            <a:off x="1670050" y="1001501"/>
            <a:ext cx="4203074" cy="102694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어떻게 개선해야 하는 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B061B18A-C336-4714-B716-3F3D1237843E}"/>
              </a:ext>
            </a:extLst>
          </p:cNvPr>
          <p:cNvSpPr txBox="1">
            <a:spLocks/>
          </p:cNvSpPr>
          <p:nvPr/>
        </p:nvSpPr>
        <p:spPr>
          <a:xfrm>
            <a:off x="6396854" y="1042141"/>
            <a:ext cx="4690387" cy="54630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검색하는 과정에서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Pinterest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경우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많은 사용자가 같이 검색하는 단어를 하단에 배치하여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한번의 클릭을 통해 이를 검색창에 반영할 수 있다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하지만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Behance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경우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사용자가 직접</a:t>
            </a: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키보드를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사용하여 검색어를 입력하거나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아래와 같이 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단계의 화면 전환과정을 쳐야 한다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4EDEF65-E106-4F03-B575-F62617F27F80}"/>
              </a:ext>
            </a:extLst>
          </p:cNvPr>
          <p:cNvGrpSpPr/>
          <p:nvPr/>
        </p:nvGrpSpPr>
        <p:grpSpPr>
          <a:xfrm>
            <a:off x="1673792" y="2559739"/>
            <a:ext cx="3555578" cy="3605254"/>
            <a:chOff x="6396853" y="2099364"/>
            <a:chExt cx="3555578" cy="3605254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C5B51C0-FC53-4662-8E01-A7999D3F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019" y="2379434"/>
              <a:ext cx="1536412" cy="332518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2ED767-C66B-49D4-872A-88ADE3021AB2}"/>
                </a:ext>
              </a:extLst>
            </p:cNvPr>
            <p:cNvGrpSpPr/>
            <p:nvPr/>
          </p:nvGrpSpPr>
          <p:grpSpPr>
            <a:xfrm>
              <a:off x="6396853" y="2379434"/>
              <a:ext cx="1748022" cy="3325184"/>
              <a:chOff x="1550803" y="2379434"/>
              <a:chExt cx="1748022" cy="332518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7B5D80D-D744-446C-86E0-0AD9A18E9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6608" y="2379434"/>
                <a:ext cx="1536412" cy="3325184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8749EAD6-C673-48C4-A6A5-3CEF26196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67" b="85480"/>
              <a:stretch/>
            </p:blipFill>
            <p:spPr>
              <a:xfrm>
                <a:off x="1550803" y="2655423"/>
                <a:ext cx="1748022" cy="206324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27000"/>
                  </a:prstClr>
                </a:outerShdw>
              </a:effectLst>
            </p:spPr>
          </p:pic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14D14C2-F3EC-4DDA-9DD6-AA5D24828D12}"/>
                </a:ext>
              </a:extLst>
            </p:cNvPr>
            <p:cNvSpPr/>
            <p:nvPr/>
          </p:nvSpPr>
          <p:spPr>
            <a:xfrm>
              <a:off x="6453126" y="2670175"/>
              <a:ext cx="381000" cy="177800"/>
            </a:xfrm>
            <a:prstGeom prst="rect">
              <a:avLst/>
            </a:prstGeom>
            <a:solidFill>
              <a:srgbClr val="0057FF">
                <a:alpha val="15000"/>
              </a:srgbClr>
            </a:solidFill>
            <a:ln w="3175">
              <a:solidFill>
                <a:srgbClr val="005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52F2C17-A70C-4E4E-B59B-8EAA1E3D4F49}"/>
                </a:ext>
              </a:extLst>
            </p:cNvPr>
            <p:cNvCxnSpPr/>
            <p:nvPr/>
          </p:nvCxnSpPr>
          <p:spPr>
            <a:xfrm>
              <a:off x="8122650" y="4042026"/>
              <a:ext cx="219075" cy="0"/>
            </a:xfrm>
            <a:prstGeom prst="straightConnector1">
              <a:avLst/>
            </a:prstGeom>
            <a:ln w="3175">
              <a:solidFill>
                <a:srgbClr val="0057F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부제목 2">
              <a:extLst>
                <a:ext uri="{FF2B5EF4-FFF2-40B4-BE49-F238E27FC236}">
                  <a16:creationId xmlns:a16="http://schemas.microsoft.com/office/drawing/2014/main" id="{64896F7C-14F9-4255-AC4F-9A5755DFE5A4}"/>
                </a:ext>
              </a:extLst>
            </p:cNvPr>
            <p:cNvSpPr txBox="1">
              <a:spLocks/>
            </p:cNvSpPr>
            <p:nvPr/>
          </p:nvSpPr>
          <p:spPr>
            <a:xfrm>
              <a:off x="6396853" y="2099364"/>
              <a:ext cx="476092" cy="159274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Pinterest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1F03C88-1F17-4104-8B5F-018EF8E4D9F2}"/>
              </a:ext>
            </a:extLst>
          </p:cNvPr>
          <p:cNvGrpSpPr/>
          <p:nvPr/>
        </p:nvGrpSpPr>
        <p:grpSpPr>
          <a:xfrm>
            <a:off x="6396854" y="2581964"/>
            <a:ext cx="5415759" cy="3585155"/>
            <a:chOff x="6325021" y="2099364"/>
            <a:chExt cx="5415759" cy="358515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9B12A83-0D8B-437C-B987-C0134E534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0611" y="2359336"/>
              <a:ext cx="1536412" cy="332518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FC2E307-8577-44B4-AC96-2AA4FE9FF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854" y="2359336"/>
              <a:ext cx="1536412" cy="332518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361AF72-A5CC-494D-AF9C-F4828AA73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368" y="2359336"/>
              <a:ext cx="1536412" cy="332518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8" name="부제목 2">
              <a:extLst>
                <a:ext uri="{FF2B5EF4-FFF2-40B4-BE49-F238E27FC236}">
                  <a16:creationId xmlns:a16="http://schemas.microsoft.com/office/drawing/2014/main" id="{80B77E08-DECF-446C-9522-24880252921A}"/>
                </a:ext>
              </a:extLst>
            </p:cNvPr>
            <p:cNvSpPr txBox="1">
              <a:spLocks/>
            </p:cNvSpPr>
            <p:nvPr/>
          </p:nvSpPr>
          <p:spPr>
            <a:xfrm>
              <a:off x="6325021" y="2099364"/>
              <a:ext cx="458459" cy="15927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Behance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529BD1-E482-4922-9B30-32CAC8B04802}"/>
                </a:ext>
              </a:extLst>
            </p:cNvPr>
            <p:cNvSpPr/>
            <p:nvPr/>
          </p:nvSpPr>
          <p:spPr>
            <a:xfrm>
              <a:off x="8300611" y="2956551"/>
              <a:ext cx="1536094" cy="254682"/>
            </a:xfrm>
            <a:prstGeom prst="rect">
              <a:avLst/>
            </a:prstGeom>
            <a:solidFill>
              <a:srgbClr val="0057FF">
                <a:alpha val="15000"/>
              </a:srgbClr>
            </a:solidFill>
            <a:ln w="3175">
              <a:solidFill>
                <a:srgbClr val="005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1CB4C38-8639-4101-BAF1-FF32593585FB}"/>
                </a:ext>
              </a:extLst>
            </p:cNvPr>
            <p:cNvSpPr/>
            <p:nvPr/>
          </p:nvSpPr>
          <p:spPr>
            <a:xfrm>
              <a:off x="10204527" y="3419174"/>
              <a:ext cx="1536094" cy="159263"/>
            </a:xfrm>
            <a:prstGeom prst="rect">
              <a:avLst/>
            </a:prstGeom>
            <a:solidFill>
              <a:srgbClr val="0057FF">
                <a:alpha val="15000"/>
              </a:srgbClr>
            </a:solidFill>
            <a:ln w="3175">
              <a:solidFill>
                <a:srgbClr val="005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54CB1240-A7CC-4468-A980-18AD2613EA1F}"/>
                </a:ext>
              </a:extLst>
            </p:cNvPr>
            <p:cNvCxnSpPr/>
            <p:nvPr/>
          </p:nvCxnSpPr>
          <p:spPr>
            <a:xfrm>
              <a:off x="8007401" y="4042026"/>
              <a:ext cx="219075" cy="0"/>
            </a:xfrm>
            <a:prstGeom prst="straightConnector1">
              <a:avLst/>
            </a:prstGeom>
            <a:ln w="3175">
              <a:solidFill>
                <a:srgbClr val="0057F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4F17CFA-5358-4969-8C16-0180AA3822CF}"/>
                </a:ext>
              </a:extLst>
            </p:cNvPr>
            <p:cNvCxnSpPr/>
            <p:nvPr/>
          </p:nvCxnSpPr>
          <p:spPr>
            <a:xfrm>
              <a:off x="9911158" y="4042026"/>
              <a:ext cx="219075" cy="0"/>
            </a:xfrm>
            <a:prstGeom prst="straightConnector1">
              <a:avLst/>
            </a:prstGeom>
            <a:ln w="3175">
              <a:solidFill>
                <a:srgbClr val="0057F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972673B-8631-4D03-B52E-31958C5B1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6" t="6197" r="266" b="87374"/>
            <a:stretch/>
          </p:blipFill>
          <p:spPr>
            <a:xfrm>
              <a:off x="6325021" y="2546350"/>
              <a:ext cx="1671898" cy="232634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BF08CB9-FFDE-470C-AD1D-DCAFD29A6E80}"/>
                </a:ext>
              </a:extLst>
            </p:cNvPr>
            <p:cNvSpPr/>
            <p:nvPr/>
          </p:nvSpPr>
          <p:spPr>
            <a:xfrm>
              <a:off x="7578703" y="2580785"/>
              <a:ext cx="161012" cy="177800"/>
            </a:xfrm>
            <a:prstGeom prst="rect">
              <a:avLst/>
            </a:prstGeom>
            <a:solidFill>
              <a:srgbClr val="0057FF">
                <a:alpha val="15000"/>
              </a:srgbClr>
            </a:solidFill>
            <a:ln w="3175">
              <a:solidFill>
                <a:srgbClr val="005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028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2B311524-6FE8-4472-B84F-C244748083E6}"/>
              </a:ext>
            </a:extLst>
          </p:cNvPr>
          <p:cNvSpPr txBox="1">
            <a:spLocks/>
          </p:cNvSpPr>
          <p:nvPr/>
        </p:nvSpPr>
        <p:spPr>
          <a:xfrm>
            <a:off x="372745" y="1005840"/>
            <a:ext cx="549253" cy="17081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 03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4913A7F4-F006-499B-B322-B82093352996}"/>
              </a:ext>
            </a:extLst>
          </p:cNvPr>
          <p:cNvSpPr txBox="1">
            <a:spLocks/>
          </p:cNvSpPr>
          <p:nvPr/>
        </p:nvSpPr>
        <p:spPr>
          <a:xfrm>
            <a:off x="1670050" y="1001501"/>
            <a:ext cx="4203074" cy="102694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어떻게 개선해야 하는 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B061B18A-C336-4714-B716-3F3D1237843E}"/>
              </a:ext>
            </a:extLst>
          </p:cNvPr>
          <p:cNvSpPr txBox="1">
            <a:spLocks/>
          </p:cNvSpPr>
          <p:nvPr/>
        </p:nvSpPr>
        <p:spPr>
          <a:xfrm>
            <a:off x="6396854" y="1042141"/>
            <a:ext cx="4528484" cy="73096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기존의 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단계의 경로를 걸쳐야 하는 과정을 단순화하고자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 화면에서 제공하는 버튼을 </a:t>
            </a: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검색어가 입력된 검색창에도 동일하게 제공하고자 한다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통하여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모든 상황에서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크리에이티브 분야를 선택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및 변경할 수 있도록 한다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9B12A83-0D8B-437C-B987-C0134E534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15" y="2840667"/>
            <a:ext cx="1536412" cy="332518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FC2E307-8577-44B4-AC96-2AA4FE9FF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8" y="2840667"/>
            <a:ext cx="1536412" cy="332518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361AF72-A5CC-494D-AF9C-F4828AA73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72" y="2840667"/>
            <a:ext cx="1536412" cy="332518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68" name="부제목 2">
            <a:extLst>
              <a:ext uri="{FF2B5EF4-FFF2-40B4-BE49-F238E27FC236}">
                <a16:creationId xmlns:a16="http://schemas.microsoft.com/office/drawing/2014/main" id="{80B77E08-DECF-446C-9522-24880252921A}"/>
              </a:ext>
            </a:extLst>
          </p:cNvPr>
          <p:cNvSpPr txBox="1">
            <a:spLocks/>
          </p:cNvSpPr>
          <p:nvPr/>
        </p:nvSpPr>
        <p:spPr>
          <a:xfrm>
            <a:off x="365125" y="2580695"/>
            <a:ext cx="458459" cy="1592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IS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A529BD1-E482-4922-9B30-32CAC8B04802}"/>
              </a:ext>
            </a:extLst>
          </p:cNvPr>
          <p:cNvSpPr/>
          <p:nvPr/>
        </p:nvSpPr>
        <p:spPr>
          <a:xfrm>
            <a:off x="2340715" y="3437882"/>
            <a:ext cx="1536094" cy="254682"/>
          </a:xfrm>
          <a:prstGeom prst="rect">
            <a:avLst/>
          </a:prstGeom>
          <a:solidFill>
            <a:srgbClr val="0057FF">
              <a:alpha val="15000"/>
            </a:srgbClr>
          </a:solidFill>
          <a:ln w="3175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B4C38-8639-4101-BAF1-FF32593585FB}"/>
              </a:ext>
            </a:extLst>
          </p:cNvPr>
          <p:cNvSpPr/>
          <p:nvPr/>
        </p:nvSpPr>
        <p:spPr>
          <a:xfrm>
            <a:off x="4244631" y="3900505"/>
            <a:ext cx="1536094" cy="159263"/>
          </a:xfrm>
          <a:prstGeom prst="rect">
            <a:avLst/>
          </a:prstGeom>
          <a:solidFill>
            <a:srgbClr val="0057FF">
              <a:alpha val="15000"/>
            </a:srgbClr>
          </a:solidFill>
          <a:ln w="3175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4CB1240-A7CC-4468-A980-18AD2613EA1F}"/>
              </a:ext>
            </a:extLst>
          </p:cNvPr>
          <p:cNvCxnSpPr/>
          <p:nvPr/>
        </p:nvCxnSpPr>
        <p:spPr>
          <a:xfrm>
            <a:off x="2047505" y="4523357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4F17CFA-5358-4969-8C16-0180AA3822CF}"/>
              </a:ext>
            </a:extLst>
          </p:cNvPr>
          <p:cNvCxnSpPr/>
          <p:nvPr/>
        </p:nvCxnSpPr>
        <p:spPr>
          <a:xfrm>
            <a:off x="3951262" y="4523357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B972673B-8631-4D03-B52E-31958C5B11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" t="6197" r="266" b="87374"/>
          <a:stretch/>
        </p:blipFill>
        <p:spPr>
          <a:xfrm>
            <a:off x="365125" y="3027681"/>
            <a:ext cx="1671898" cy="23263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27000"/>
              </a:prstClr>
            </a:outerShdw>
          </a:effectLst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EBF08CB9-FFDE-470C-AD1D-DCAFD29A6E80}"/>
              </a:ext>
            </a:extLst>
          </p:cNvPr>
          <p:cNvSpPr/>
          <p:nvPr/>
        </p:nvSpPr>
        <p:spPr>
          <a:xfrm>
            <a:off x="1618807" y="3062116"/>
            <a:ext cx="161012" cy="177800"/>
          </a:xfrm>
          <a:prstGeom prst="rect">
            <a:avLst/>
          </a:prstGeom>
          <a:solidFill>
            <a:srgbClr val="0057FF">
              <a:alpha val="15000"/>
            </a:srgbClr>
          </a:solidFill>
          <a:ln w="3175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98AACF-0D6D-4441-8CC0-8408F4B90EA2}"/>
              </a:ext>
            </a:extLst>
          </p:cNvPr>
          <p:cNvGrpSpPr/>
          <p:nvPr/>
        </p:nvGrpSpPr>
        <p:grpSpPr>
          <a:xfrm>
            <a:off x="6396854" y="2580695"/>
            <a:ext cx="3599333" cy="3585155"/>
            <a:chOff x="6096000" y="2580695"/>
            <a:chExt cx="3599333" cy="35851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3BCE79E-F8F4-49A7-AB95-96B5C72A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833" y="2840667"/>
              <a:ext cx="1536412" cy="332518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8" name="부제목 2">
              <a:extLst>
                <a:ext uri="{FF2B5EF4-FFF2-40B4-BE49-F238E27FC236}">
                  <a16:creationId xmlns:a16="http://schemas.microsoft.com/office/drawing/2014/main" id="{64DAECC6-764E-47A8-B256-EB56E34B6BFD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580695"/>
              <a:ext cx="458459" cy="15927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ko-KR" altLang="en-US" sz="3200" b="1" kern="120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 BE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DB88D21-A47E-408F-A858-B0AA2C110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57" b="79173"/>
            <a:stretch/>
          </p:blipFill>
          <p:spPr>
            <a:xfrm>
              <a:off x="6096000" y="3277540"/>
              <a:ext cx="1689100" cy="262111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27000"/>
                </a:prstClr>
              </a:outerShdw>
            </a:effec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14033EE-9DCA-4747-A7A8-ADAD7AE29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066" y="2840667"/>
              <a:ext cx="1536412" cy="332518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D2AFC32-494F-430F-B501-5D7DC0B66D45}"/>
                </a:ext>
              </a:extLst>
            </p:cNvPr>
            <p:cNvSpPr/>
            <p:nvPr/>
          </p:nvSpPr>
          <p:spPr>
            <a:xfrm>
              <a:off x="7108872" y="3307173"/>
              <a:ext cx="367196" cy="193793"/>
            </a:xfrm>
            <a:prstGeom prst="rect">
              <a:avLst/>
            </a:prstGeom>
            <a:solidFill>
              <a:srgbClr val="0057FF">
                <a:alpha val="15000"/>
              </a:srgbClr>
            </a:solidFill>
            <a:ln w="3175">
              <a:solidFill>
                <a:srgbClr val="005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44B458-12B6-4EA9-AFA1-1ABACFCC9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1" b="79654"/>
            <a:stretch/>
          </p:blipFill>
          <p:spPr>
            <a:xfrm>
              <a:off x="8000400" y="3266569"/>
              <a:ext cx="1694933" cy="273082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27000"/>
                </a:prstClr>
              </a:outerShdw>
            </a:effectLst>
          </p:spPr>
        </p:pic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DC552DCD-16D2-4A04-A209-18DA7779D4E9}"/>
                </a:ext>
              </a:extLst>
            </p:cNvPr>
            <p:cNvCxnSpPr/>
            <p:nvPr/>
          </p:nvCxnSpPr>
          <p:spPr>
            <a:xfrm>
              <a:off x="7781618" y="4523357"/>
              <a:ext cx="219075" cy="0"/>
            </a:xfrm>
            <a:prstGeom prst="straightConnector1">
              <a:avLst/>
            </a:prstGeom>
            <a:ln w="3175">
              <a:solidFill>
                <a:srgbClr val="0057F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B40135-8C41-46A0-AFC4-B2119404D1F4}"/>
              </a:ext>
            </a:extLst>
          </p:cNvPr>
          <p:cNvCxnSpPr>
            <a:cxnSpLocks/>
          </p:cNvCxnSpPr>
          <p:nvPr/>
        </p:nvCxnSpPr>
        <p:spPr>
          <a:xfrm>
            <a:off x="1134656" y="2660332"/>
            <a:ext cx="4951126" cy="0"/>
          </a:xfrm>
          <a:prstGeom prst="line">
            <a:avLst/>
          </a:prstGeom>
          <a:ln w="3175" cmpd="sng">
            <a:solidFill>
              <a:srgbClr val="0057FF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916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2B311524-6FE8-4472-B84F-C244748083E6}"/>
              </a:ext>
            </a:extLst>
          </p:cNvPr>
          <p:cNvSpPr txBox="1">
            <a:spLocks/>
          </p:cNvSpPr>
          <p:nvPr/>
        </p:nvSpPr>
        <p:spPr>
          <a:xfrm>
            <a:off x="372745" y="1005840"/>
            <a:ext cx="549253" cy="17081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 03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4913A7F4-F006-499B-B322-B82093352996}"/>
              </a:ext>
            </a:extLst>
          </p:cNvPr>
          <p:cNvSpPr txBox="1">
            <a:spLocks/>
          </p:cNvSpPr>
          <p:nvPr/>
        </p:nvSpPr>
        <p:spPr>
          <a:xfrm>
            <a:off x="1670050" y="1001501"/>
            <a:ext cx="4203074" cy="102694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Save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어떻게 개선해야 하는 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B061B18A-C336-4714-B716-3F3D1237843E}"/>
              </a:ext>
            </a:extLst>
          </p:cNvPr>
          <p:cNvSpPr txBox="1">
            <a:spLocks/>
          </p:cNvSpPr>
          <p:nvPr/>
        </p:nvSpPr>
        <p:spPr>
          <a:xfrm>
            <a:off x="6396854" y="1042141"/>
            <a:ext cx="5357236" cy="915635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Save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경우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단계는 유사하지만 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Pinterest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경우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화면에서 다른 이미지가 옅어 지는 효과를 사용하여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화면의 이동 없이 보드 선택이 가능하고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보드 선택 또한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보트 클릭 시 저장되어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‘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완료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버튼이 필요 없다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반면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Behance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경우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화면들 들어가야만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무드보드에 저장할 수 있고</a:t>
            </a: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보드 선택 후에도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‘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완료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버튼을 눌러야만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저장이 가능하다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64896F7C-14F9-4255-AC4F-9A5755DFE5A4}"/>
              </a:ext>
            </a:extLst>
          </p:cNvPr>
          <p:cNvSpPr txBox="1">
            <a:spLocks/>
          </p:cNvSpPr>
          <p:nvPr/>
        </p:nvSpPr>
        <p:spPr>
          <a:xfrm>
            <a:off x="368411" y="2559739"/>
            <a:ext cx="476092" cy="15927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Pinterest</a:t>
            </a:r>
          </a:p>
        </p:txBody>
      </p:sp>
      <p:sp>
        <p:nvSpPr>
          <p:cNvPr id="68" name="부제목 2">
            <a:extLst>
              <a:ext uri="{FF2B5EF4-FFF2-40B4-BE49-F238E27FC236}">
                <a16:creationId xmlns:a16="http://schemas.microsoft.com/office/drawing/2014/main" id="{80B77E08-DECF-446C-9522-24880252921A}"/>
              </a:ext>
            </a:extLst>
          </p:cNvPr>
          <p:cNvSpPr txBox="1">
            <a:spLocks/>
          </p:cNvSpPr>
          <p:nvPr/>
        </p:nvSpPr>
        <p:spPr>
          <a:xfrm>
            <a:off x="6396854" y="2581964"/>
            <a:ext cx="458459" cy="1592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Behance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4CB1240-A7CC-4468-A980-18AD2613EA1F}"/>
              </a:ext>
            </a:extLst>
          </p:cNvPr>
          <p:cNvCxnSpPr/>
          <p:nvPr/>
        </p:nvCxnSpPr>
        <p:spPr>
          <a:xfrm>
            <a:off x="8007402" y="4524626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4F17CFA-5358-4969-8C16-0180AA3822CF}"/>
              </a:ext>
            </a:extLst>
          </p:cNvPr>
          <p:cNvCxnSpPr/>
          <p:nvPr/>
        </p:nvCxnSpPr>
        <p:spPr>
          <a:xfrm>
            <a:off x="9911159" y="4524626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7B5D80D-D744-446C-86E0-0AD9A18E9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1" y="2839809"/>
            <a:ext cx="1536412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4D14C2-F3EC-4DDA-9DD6-AA5D24828D12}"/>
              </a:ext>
            </a:extLst>
          </p:cNvPr>
          <p:cNvSpPr/>
          <p:nvPr/>
        </p:nvSpPr>
        <p:spPr>
          <a:xfrm>
            <a:off x="391376" y="4346825"/>
            <a:ext cx="754468" cy="1195911"/>
          </a:xfrm>
          <a:prstGeom prst="rect">
            <a:avLst/>
          </a:prstGeom>
          <a:solidFill>
            <a:srgbClr val="0057FF">
              <a:alpha val="15000"/>
            </a:srgbClr>
          </a:solidFill>
          <a:ln w="3175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2F2C17-A70C-4E4E-B59B-8EAA1E3D4F49}"/>
              </a:ext>
            </a:extLst>
          </p:cNvPr>
          <p:cNvCxnSpPr/>
          <p:nvPr/>
        </p:nvCxnSpPr>
        <p:spPr>
          <a:xfrm>
            <a:off x="1988403" y="4502401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0E2C3B9-04E2-4DB2-9B54-5854D9BF4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58" y="2839808"/>
            <a:ext cx="1538836" cy="3330429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DADCBB-905B-4231-8CB3-BEE4E8A41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48" y="2839809"/>
            <a:ext cx="1538836" cy="333042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36534C6-BF02-42F7-9A06-BBCFA2709A4C}"/>
              </a:ext>
            </a:extLst>
          </p:cNvPr>
          <p:cNvCxnSpPr/>
          <p:nvPr/>
        </p:nvCxnSpPr>
        <p:spPr>
          <a:xfrm>
            <a:off x="3912384" y="4502401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56B13D-A41E-4754-9C56-7744F8F3F9C3}"/>
              </a:ext>
            </a:extLst>
          </p:cNvPr>
          <p:cNvSpPr/>
          <p:nvPr/>
        </p:nvSpPr>
        <p:spPr>
          <a:xfrm>
            <a:off x="2323050" y="4650006"/>
            <a:ext cx="274390" cy="338023"/>
          </a:xfrm>
          <a:prstGeom prst="rect">
            <a:avLst/>
          </a:prstGeom>
          <a:solidFill>
            <a:srgbClr val="0057FF">
              <a:alpha val="15000"/>
            </a:srgbClr>
          </a:solidFill>
          <a:ln w="6350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857731-CDF4-44C2-9E43-D40877BF8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54" y="2836885"/>
            <a:ext cx="1536413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0C3E4C-AC36-42D2-AEAA-3FF1C4DF9C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05" y="2805135"/>
            <a:ext cx="1536413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CFFA12-6AF3-4A9D-BA49-7F16F5095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11" y="2836885"/>
            <a:ext cx="1536413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8AF05E-B595-4C5A-98A3-C9DFD2313901}"/>
              </a:ext>
            </a:extLst>
          </p:cNvPr>
          <p:cNvSpPr/>
          <p:nvPr/>
        </p:nvSpPr>
        <p:spPr>
          <a:xfrm>
            <a:off x="8724110" y="5761566"/>
            <a:ext cx="212457" cy="197101"/>
          </a:xfrm>
          <a:prstGeom prst="rect">
            <a:avLst/>
          </a:prstGeom>
          <a:solidFill>
            <a:srgbClr val="0057FF">
              <a:alpha val="15000"/>
            </a:srgbClr>
          </a:solidFill>
          <a:ln w="6350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7842D3-E0D5-4318-AF9C-DCE43B685623}"/>
              </a:ext>
            </a:extLst>
          </p:cNvPr>
          <p:cNvSpPr/>
          <p:nvPr/>
        </p:nvSpPr>
        <p:spPr>
          <a:xfrm>
            <a:off x="10244815" y="2957984"/>
            <a:ext cx="212457" cy="197101"/>
          </a:xfrm>
          <a:prstGeom prst="rect">
            <a:avLst/>
          </a:prstGeom>
          <a:solidFill>
            <a:srgbClr val="0057FF">
              <a:alpha val="15000"/>
            </a:srgbClr>
          </a:solidFill>
          <a:ln w="6350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5E0C7F-372E-4576-8CD1-74DDCCC56EB9}"/>
              </a:ext>
            </a:extLst>
          </p:cNvPr>
          <p:cNvSpPr/>
          <p:nvPr/>
        </p:nvSpPr>
        <p:spPr>
          <a:xfrm>
            <a:off x="6413626" y="3917526"/>
            <a:ext cx="749174" cy="584875"/>
          </a:xfrm>
          <a:prstGeom prst="rect">
            <a:avLst/>
          </a:prstGeom>
          <a:solidFill>
            <a:srgbClr val="0057FF">
              <a:alpha val="15000"/>
            </a:srgbClr>
          </a:solidFill>
          <a:ln w="6350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6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2B311524-6FE8-4472-B84F-C244748083E6}"/>
              </a:ext>
            </a:extLst>
          </p:cNvPr>
          <p:cNvSpPr txBox="1">
            <a:spLocks/>
          </p:cNvSpPr>
          <p:nvPr/>
        </p:nvSpPr>
        <p:spPr>
          <a:xfrm>
            <a:off x="372745" y="1005840"/>
            <a:ext cx="549253" cy="17081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Part. 03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4913A7F4-F006-499B-B322-B82093352996}"/>
              </a:ext>
            </a:extLst>
          </p:cNvPr>
          <p:cNvSpPr txBox="1">
            <a:spLocks/>
          </p:cNvSpPr>
          <p:nvPr/>
        </p:nvSpPr>
        <p:spPr>
          <a:xfrm>
            <a:off x="1670050" y="1001501"/>
            <a:ext cx="4203074" cy="102694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Save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어떻게 개선해야 하는 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B061B18A-C336-4714-B716-3F3D1237843E}"/>
              </a:ext>
            </a:extLst>
          </p:cNvPr>
          <p:cNvSpPr txBox="1">
            <a:spLocks/>
          </p:cNvSpPr>
          <p:nvPr/>
        </p:nvSpPr>
        <p:spPr>
          <a:xfrm>
            <a:off x="6396854" y="1042141"/>
            <a:ext cx="5073505" cy="915635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기존의 복잡한 페이지 이동을 단순화 하고자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이미지 선택화면에서도 </a:t>
            </a: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무드보드로 이동할 수 있는 버튼을 제공 한다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대신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무드보드 선택화면의 경우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사용자의 다중선택과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취소가능성을 위하여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전과 동일하게</a:t>
            </a:r>
            <a:endParaRPr lang="en-US" altLang="ko-KR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유지시킨다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통하여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무드보드에  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Save</a:t>
            </a:r>
            <a:r>
              <a:rPr lang="ko-KR" alt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하는 과정을 단순화 하고 사용자의 편리함을 증가 시킨다</a:t>
            </a:r>
            <a:r>
              <a:rPr lang="en-US" altLang="ko-KR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68" name="부제목 2">
            <a:extLst>
              <a:ext uri="{FF2B5EF4-FFF2-40B4-BE49-F238E27FC236}">
                <a16:creationId xmlns:a16="http://schemas.microsoft.com/office/drawing/2014/main" id="{80B77E08-DECF-446C-9522-24880252921A}"/>
              </a:ext>
            </a:extLst>
          </p:cNvPr>
          <p:cNvSpPr txBox="1">
            <a:spLocks/>
          </p:cNvSpPr>
          <p:nvPr/>
        </p:nvSpPr>
        <p:spPr>
          <a:xfrm>
            <a:off x="365125" y="2580695"/>
            <a:ext cx="458459" cy="1592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IS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64DAECC6-764E-47A8-B256-EB56E34B6BFD}"/>
              </a:ext>
            </a:extLst>
          </p:cNvPr>
          <p:cNvSpPr txBox="1">
            <a:spLocks/>
          </p:cNvSpPr>
          <p:nvPr/>
        </p:nvSpPr>
        <p:spPr>
          <a:xfrm>
            <a:off x="6396854" y="2580695"/>
            <a:ext cx="458459" cy="1592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BE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B40135-8C41-46A0-AFC4-B2119404D1F4}"/>
              </a:ext>
            </a:extLst>
          </p:cNvPr>
          <p:cNvCxnSpPr>
            <a:cxnSpLocks/>
          </p:cNvCxnSpPr>
          <p:nvPr/>
        </p:nvCxnSpPr>
        <p:spPr>
          <a:xfrm>
            <a:off x="1134656" y="2660332"/>
            <a:ext cx="4951126" cy="0"/>
          </a:xfrm>
          <a:prstGeom prst="line">
            <a:avLst/>
          </a:prstGeom>
          <a:ln w="3175" cmpd="sng">
            <a:solidFill>
              <a:srgbClr val="0057FF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B211B5-0A41-41D4-923A-0869E23A64D1}"/>
              </a:ext>
            </a:extLst>
          </p:cNvPr>
          <p:cNvCxnSpPr/>
          <p:nvPr/>
        </p:nvCxnSpPr>
        <p:spPr>
          <a:xfrm>
            <a:off x="1972498" y="4560158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14032A-F227-43E8-8946-D4278D140D7B}"/>
              </a:ext>
            </a:extLst>
          </p:cNvPr>
          <p:cNvCxnSpPr/>
          <p:nvPr/>
        </p:nvCxnSpPr>
        <p:spPr>
          <a:xfrm>
            <a:off x="3876255" y="4560158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AD67AD9-D1BA-4246-AA32-295A89DCC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872417"/>
            <a:ext cx="1536413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1D5E89-A399-4828-833A-AFD1F6790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01" y="2871005"/>
            <a:ext cx="1536413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589B9C5-4132-4696-A6C5-4E53A77DB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07" y="2872417"/>
            <a:ext cx="1536413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FF4A44-28B4-4757-B92B-BD7F295EEE21}"/>
              </a:ext>
            </a:extLst>
          </p:cNvPr>
          <p:cNvSpPr/>
          <p:nvPr/>
        </p:nvSpPr>
        <p:spPr>
          <a:xfrm>
            <a:off x="2689206" y="5797098"/>
            <a:ext cx="212457" cy="197101"/>
          </a:xfrm>
          <a:prstGeom prst="rect">
            <a:avLst/>
          </a:prstGeom>
          <a:solidFill>
            <a:srgbClr val="0057FF">
              <a:alpha val="15000"/>
            </a:srgbClr>
          </a:solidFill>
          <a:ln w="6350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85A9B8-F9F4-456C-AF51-879763D0E723}"/>
              </a:ext>
            </a:extLst>
          </p:cNvPr>
          <p:cNvSpPr/>
          <p:nvPr/>
        </p:nvSpPr>
        <p:spPr>
          <a:xfrm>
            <a:off x="4209911" y="2993516"/>
            <a:ext cx="212457" cy="197101"/>
          </a:xfrm>
          <a:prstGeom prst="rect">
            <a:avLst/>
          </a:prstGeom>
          <a:solidFill>
            <a:srgbClr val="0057FF">
              <a:alpha val="15000"/>
            </a:srgbClr>
          </a:solidFill>
          <a:ln w="6350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C69295-9CF9-46B0-B9B8-402922CB62F9}"/>
              </a:ext>
            </a:extLst>
          </p:cNvPr>
          <p:cNvSpPr/>
          <p:nvPr/>
        </p:nvSpPr>
        <p:spPr>
          <a:xfrm>
            <a:off x="378722" y="3953058"/>
            <a:ext cx="749174" cy="584875"/>
          </a:xfrm>
          <a:prstGeom prst="rect">
            <a:avLst/>
          </a:prstGeom>
          <a:solidFill>
            <a:srgbClr val="0057FF">
              <a:alpha val="15000"/>
            </a:srgbClr>
          </a:solidFill>
          <a:ln w="6350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A594113-4F6B-418C-8F69-D306A273DF12}"/>
              </a:ext>
            </a:extLst>
          </p:cNvPr>
          <p:cNvCxnSpPr/>
          <p:nvPr/>
        </p:nvCxnSpPr>
        <p:spPr>
          <a:xfrm>
            <a:off x="8003765" y="4560158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2CE2A7A6-1014-4EE5-B6D2-117131D2D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17" y="2872417"/>
            <a:ext cx="1536413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34DCC1C-BE05-4D0D-BE14-FB18BB8344B3}"/>
              </a:ext>
            </a:extLst>
          </p:cNvPr>
          <p:cNvSpPr/>
          <p:nvPr/>
        </p:nvSpPr>
        <p:spPr>
          <a:xfrm>
            <a:off x="6409989" y="3953058"/>
            <a:ext cx="749174" cy="584875"/>
          </a:xfrm>
          <a:prstGeom prst="rect">
            <a:avLst/>
          </a:prstGeom>
          <a:solidFill>
            <a:srgbClr val="0057FF">
              <a:alpha val="15000"/>
            </a:srgbClr>
          </a:solidFill>
          <a:ln w="6350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9ACC87A-F3ED-4AFA-88FA-E353BA165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75" y="2872417"/>
            <a:ext cx="1536413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82D833-12F1-4099-83B3-EC6E023CBFEB}"/>
              </a:ext>
            </a:extLst>
          </p:cNvPr>
          <p:cNvSpPr/>
          <p:nvPr/>
        </p:nvSpPr>
        <p:spPr>
          <a:xfrm>
            <a:off x="8264269" y="2795204"/>
            <a:ext cx="1662024" cy="35015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04A4626-E9C6-44A1-9C08-7AA98CAEC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32411" r="49888" b="50000"/>
          <a:stretch/>
        </p:blipFill>
        <p:spPr>
          <a:xfrm>
            <a:off x="8278867" y="3912236"/>
            <a:ext cx="837616" cy="66652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27000"/>
              </a:prst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52A089-8E59-4CB1-9AF1-B80D497F5CEC}"/>
              </a:ext>
            </a:extLst>
          </p:cNvPr>
          <p:cNvSpPr/>
          <p:nvPr/>
        </p:nvSpPr>
        <p:spPr>
          <a:xfrm>
            <a:off x="8296975" y="4603972"/>
            <a:ext cx="797813" cy="426816"/>
          </a:xfrm>
          <a:prstGeom prst="roundRect">
            <a:avLst>
              <a:gd name="adj" fmla="val 8752"/>
            </a:avLst>
          </a:prstGeom>
          <a:solidFill>
            <a:srgbClr val="E0DEF4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230E398-89B2-433A-8720-624A4F3863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t="89459" r="83880" b="7047"/>
          <a:stretch/>
        </p:blipFill>
        <p:spPr>
          <a:xfrm>
            <a:off x="8336661" y="4626887"/>
            <a:ext cx="100902" cy="114970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BF8FDB-688D-461A-9D9B-9936F9DFEC27}"/>
              </a:ext>
            </a:extLst>
          </p:cNvPr>
          <p:cNvCxnSpPr/>
          <p:nvPr/>
        </p:nvCxnSpPr>
        <p:spPr>
          <a:xfrm>
            <a:off x="9950286" y="4560158"/>
            <a:ext cx="219075" cy="0"/>
          </a:xfrm>
          <a:prstGeom prst="straightConnector1">
            <a:avLst/>
          </a:prstGeom>
          <a:ln w="3175">
            <a:solidFill>
              <a:srgbClr val="0057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CCCFD9EF-BEC9-48B2-ABE6-38AA236F0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32" y="2871005"/>
            <a:ext cx="1536413" cy="332518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29BB7AC-6FF8-4248-BA6B-307CBB6B90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89576" r="72744" b="6904"/>
          <a:stretch/>
        </p:blipFill>
        <p:spPr>
          <a:xfrm>
            <a:off x="8330309" y="4749437"/>
            <a:ext cx="113602" cy="11584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667245F-6DA1-4DB7-AE48-E6EDECA50C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1" t="89459" r="61348" b="7021"/>
          <a:stretch/>
        </p:blipFill>
        <p:spPr>
          <a:xfrm>
            <a:off x="8317432" y="4872858"/>
            <a:ext cx="136525" cy="115841"/>
          </a:xfrm>
          <a:prstGeom prst="rect">
            <a:avLst/>
          </a:prstGeom>
        </p:spPr>
      </p:pic>
      <p:sp>
        <p:nvSpPr>
          <p:cNvPr id="51" name="부제목 2">
            <a:extLst>
              <a:ext uri="{FF2B5EF4-FFF2-40B4-BE49-F238E27FC236}">
                <a16:creationId xmlns:a16="http://schemas.microsoft.com/office/drawing/2014/main" id="{44427FBA-A224-4F62-80E9-265EAF102237}"/>
              </a:ext>
            </a:extLst>
          </p:cNvPr>
          <p:cNvSpPr txBox="1">
            <a:spLocks/>
          </p:cNvSpPr>
          <p:nvPr/>
        </p:nvSpPr>
        <p:spPr>
          <a:xfrm>
            <a:off x="8529134" y="4640129"/>
            <a:ext cx="458459" cy="884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팔로우</a:t>
            </a:r>
            <a:r>
              <a: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하기</a:t>
            </a: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부제목 2">
            <a:extLst>
              <a:ext uri="{FF2B5EF4-FFF2-40B4-BE49-F238E27FC236}">
                <a16:creationId xmlns:a16="http://schemas.microsoft.com/office/drawing/2014/main" id="{98C550A0-9118-4102-824A-01D54001CD09}"/>
              </a:ext>
            </a:extLst>
          </p:cNvPr>
          <p:cNvSpPr txBox="1">
            <a:spLocks/>
          </p:cNvSpPr>
          <p:nvPr/>
        </p:nvSpPr>
        <p:spPr>
          <a:xfrm>
            <a:off x="8529134" y="4761585"/>
            <a:ext cx="458459" cy="884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 하기</a:t>
            </a: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부제목 2">
            <a:extLst>
              <a:ext uri="{FF2B5EF4-FFF2-40B4-BE49-F238E27FC236}">
                <a16:creationId xmlns:a16="http://schemas.microsoft.com/office/drawing/2014/main" id="{BDEDD1F9-5282-4454-837A-71711CED7D6B}"/>
              </a:ext>
            </a:extLst>
          </p:cNvPr>
          <p:cNvSpPr txBox="1">
            <a:spLocks/>
          </p:cNvSpPr>
          <p:nvPr/>
        </p:nvSpPr>
        <p:spPr>
          <a:xfrm>
            <a:off x="8529134" y="4883041"/>
            <a:ext cx="458459" cy="884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32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보드에 추가하기</a:t>
            </a: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6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0057FF"/>
          </a:solidFill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1017</Words>
  <Application>Microsoft Office PowerPoint</Application>
  <PresentationFormat>와이드스크린</PresentationFormat>
  <Paragraphs>147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나눔바른고딕</vt:lpstr>
      <vt:lpstr>Arial</vt:lpstr>
      <vt:lpstr>Office 테마</vt:lpstr>
      <vt:lpstr>디자인 사용자 지정</vt:lpstr>
      <vt:lpstr>Behance 어플리케이션 개선방안</vt:lpstr>
      <vt:lpstr>INDEX</vt:lpstr>
      <vt:lpstr>Part. 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kimkin0668@gmail.com</dc:creator>
  <cp:lastModifiedBy>kim hyewon</cp:lastModifiedBy>
  <cp:revision>37</cp:revision>
  <dcterms:created xsi:type="dcterms:W3CDTF">2019-12-08T08:19:48Z</dcterms:created>
  <dcterms:modified xsi:type="dcterms:W3CDTF">2021-06-29T12:38:34Z</dcterms:modified>
</cp:coreProperties>
</file>